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3"/>
  </p:notesMasterIdLst>
  <p:handoutMasterIdLst>
    <p:handoutMasterId r:id="rId64"/>
  </p:handoutMasterIdLst>
  <p:sldIdLst>
    <p:sldId id="256" r:id="rId5"/>
    <p:sldId id="319" r:id="rId6"/>
    <p:sldId id="320" r:id="rId7"/>
    <p:sldId id="321" r:id="rId8"/>
    <p:sldId id="322" r:id="rId9"/>
    <p:sldId id="329" r:id="rId10"/>
    <p:sldId id="323" r:id="rId11"/>
    <p:sldId id="317" r:id="rId12"/>
    <p:sldId id="324" r:id="rId13"/>
    <p:sldId id="325" r:id="rId14"/>
    <p:sldId id="326" r:id="rId15"/>
    <p:sldId id="257" r:id="rId16"/>
    <p:sldId id="328" r:id="rId17"/>
    <p:sldId id="327" r:id="rId18"/>
    <p:sldId id="258" r:id="rId19"/>
    <p:sldId id="330" r:id="rId20"/>
    <p:sldId id="313" r:id="rId21"/>
    <p:sldId id="308" r:id="rId22"/>
    <p:sldId id="314" r:id="rId23"/>
    <p:sldId id="306" r:id="rId24"/>
    <p:sldId id="309" r:id="rId25"/>
    <p:sldId id="310" r:id="rId26"/>
    <p:sldId id="311" r:id="rId27"/>
    <p:sldId id="315" r:id="rId28"/>
    <p:sldId id="259" r:id="rId29"/>
    <p:sldId id="261" r:id="rId30"/>
    <p:sldId id="305" r:id="rId31"/>
    <p:sldId id="332" r:id="rId32"/>
    <p:sldId id="316" r:id="rId33"/>
    <p:sldId id="331" r:id="rId34"/>
    <p:sldId id="260" r:id="rId35"/>
    <p:sldId id="304" r:id="rId36"/>
    <p:sldId id="262" r:id="rId37"/>
    <p:sldId id="263" r:id="rId38"/>
    <p:sldId id="303" r:id="rId39"/>
    <p:sldId id="265" r:id="rId40"/>
    <p:sldId id="266" r:id="rId41"/>
    <p:sldId id="267" r:id="rId42"/>
    <p:sldId id="268" r:id="rId43"/>
    <p:sldId id="269" r:id="rId44"/>
    <p:sldId id="307" r:id="rId45"/>
    <p:sldId id="270" r:id="rId46"/>
    <p:sldId id="334" r:id="rId47"/>
    <p:sldId id="271" r:id="rId48"/>
    <p:sldId id="272" r:id="rId49"/>
    <p:sldId id="273" r:id="rId50"/>
    <p:sldId id="274" r:id="rId51"/>
    <p:sldId id="275" r:id="rId52"/>
    <p:sldId id="335" r:id="rId53"/>
    <p:sldId id="318" r:id="rId54"/>
    <p:sldId id="333" r:id="rId55"/>
    <p:sldId id="336" r:id="rId56"/>
    <p:sldId id="337" r:id="rId57"/>
    <p:sldId id="338" r:id="rId58"/>
    <p:sldId id="339" r:id="rId59"/>
    <p:sldId id="340" r:id="rId60"/>
    <p:sldId id="341" r:id="rId61"/>
    <p:sldId id="342" r:id="rId62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D6FC2-D20E-5541-B7E2-184518646863}" v="5" dt="2023-09-10T20:52:41.80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4" autoAdjust="0"/>
    <p:restoredTop sz="96327"/>
  </p:normalViewPr>
  <p:slideViewPr>
    <p:cSldViewPr showGuides="1">
      <p:cViewPr varScale="1">
        <p:scale>
          <a:sx n="75" d="100"/>
          <a:sy n="75" d="100"/>
        </p:scale>
        <p:origin x="-91" y="-2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19.09.2025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pencontainers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abr.com/ru/company/domclick/blog/56622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12factor.net/ru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5EDD79-2A5C-1E04-5E36-A9B8A8EA7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260" y="720081"/>
            <a:ext cx="7008574" cy="3298825"/>
          </a:xfrm>
        </p:spPr>
        <p:txBody>
          <a:bodyPr/>
          <a:lstStyle/>
          <a:p>
            <a:r>
              <a:rPr lang="ru-RU" b="1" dirty="0"/>
              <a:t>Лекция №2</a:t>
            </a:r>
            <a:endParaRPr lang="x-none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B6EAD1-F74A-8A79-C123-2EB88449C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6260" y="4149080"/>
            <a:ext cx="7008574" cy="1244600"/>
          </a:xfrm>
        </p:spPr>
        <p:txBody>
          <a:bodyPr/>
          <a:lstStyle/>
          <a:p>
            <a:r>
              <a:rPr lang="en-US" dirty="0"/>
              <a:t>Docker for users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31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Гипервизоры первого типа</a:t>
            </a:r>
            <a:endParaRPr lang="x-none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183E221-7183-F83C-CA20-F3C89617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44" y="4725144"/>
            <a:ext cx="10157354" cy="139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Работают напрямую с аппаратной частью. Например, Hyper-V, KVM </a:t>
            </a:r>
            <a:endParaRPr lang="ru-RU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07DB63D8-C358-6890-BEED-DF58DC90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60" y="1701800"/>
            <a:ext cx="7276303" cy="20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Гипервизоры второго типа</a:t>
            </a:r>
            <a:endParaRPr lang="x-none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183E221-7183-F83C-CA20-F3C89617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44" y="4725144"/>
            <a:ext cx="10157354" cy="139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Работают как приложение на базе существующей операционной системы.  . Например,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VM Ware,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Virtualbox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OpenVZ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6422C-EC67-EB3A-8B5E-C7CDD516F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1916832"/>
            <a:ext cx="7684675" cy="19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D1D515-3DD5-F6D7-DDEB-C4971AB1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Плюсы виртуализации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C15CB-4973-95E4-8D0A-82A96F77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Изолированное окружение и эффективное использование ресурсов</a:t>
            </a:r>
          </a:p>
          <a:p>
            <a:r>
              <a:rPr lang="ru-RU" dirty="0"/>
              <a:t>Автоматизированное управление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11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D1D515-3DD5-F6D7-DDEB-C4971AB1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Недостатки виртуализации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C15CB-4973-95E4-8D0A-82A96F77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Много накладных расходов на поддержку операционной системы в ВМ</a:t>
            </a:r>
          </a:p>
          <a:p>
            <a:r>
              <a:rPr lang="ru-RU" dirty="0"/>
              <a:t>Усложнение администрирования инфраструктуры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618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D1D515-3DD5-F6D7-DDEB-C4971AB1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Еще раз о </a:t>
            </a:r>
            <a:r>
              <a:rPr lang="en-US" b="1" dirty="0"/>
              <a:t>namespaces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C15CB-4973-95E4-8D0A-82A96F77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Namespaces - </a:t>
            </a:r>
            <a:r>
              <a:rPr lang="ru-RU" dirty="0"/>
              <a:t>позволяет связать процесс с другим набором </a:t>
            </a:r>
            <a:r>
              <a:rPr lang="en-US" dirty="0"/>
              <a:t>user id </a:t>
            </a:r>
          </a:p>
          <a:p>
            <a:r>
              <a:rPr lang="en-US" dirty="0"/>
              <a:t>Mount namespaces - </a:t>
            </a:r>
            <a:r>
              <a:rPr lang="ru-RU" dirty="0"/>
              <a:t>позволяет управлять точками монтирования </a:t>
            </a:r>
            <a:endParaRPr lang="en-US" dirty="0"/>
          </a:p>
          <a:p>
            <a:r>
              <a:rPr lang="en-US" dirty="0"/>
              <a:t>PID Namespaces - </a:t>
            </a:r>
            <a:r>
              <a:rPr lang="ru-RU" dirty="0"/>
              <a:t>изолирует </a:t>
            </a:r>
            <a:r>
              <a:rPr lang="en-US" dirty="0"/>
              <a:t>ID </a:t>
            </a:r>
            <a:r>
              <a:rPr lang="ru-RU" dirty="0"/>
              <a:t>процессов в системе</a:t>
            </a:r>
            <a:endParaRPr lang="en-US" dirty="0"/>
          </a:p>
          <a:p>
            <a:r>
              <a:rPr lang="en-US" dirty="0"/>
              <a:t>Network namespaces - </a:t>
            </a:r>
            <a:r>
              <a:rPr lang="ru-RU" dirty="0"/>
              <a:t>изолирует ресурсы, связанные с сетью</a:t>
            </a:r>
            <a:endParaRPr lang="en-US" dirty="0"/>
          </a:p>
          <a:p>
            <a:r>
              <a:rPr lang="en-US" dirty="0"/>
              <a:t>Unix Timesharing System NS – </a:t>
            </a:r>
            <a:r>
              <a:rPr lang="ru-RU" dirty="0"/>
              <a:t>позволяет переопределять время и имя хоста</a:t>
            </a:r>
            <a:endParaRPr lang="en-US" dirty="0"/>
          </a:p>
          <a:p>
            <a:r>
              <a:rPr lang="en-US" dirty="0" err="1"/>
              <a:t>cgroup</a:t>
            </a:r>
            <a:r>
              <a:rPr lang="en-US" dirty="0"/>
              <a:t> namespace</a:t>
            </a:r>
            <a:r>
              <a:rPr lang="ru-RU" dirty="0"/>
              <a:t> – изоляция ресурсов</a:t>
            </a:r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078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 что если…</a:t>
            </a:r>
            <a:endParaRPr lang="x-none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0802B9-B799-DDF7-3FF8-86E329EF999E}"/>
              </a:ext>
            </a:extLst>
          </p:cNvPr>
          <p:cNvSpPr txBox="1"/>
          <p:nvPr/>
        </p:nvSpPr>
        <p:spPr>
          <a:xfrm>
            <a:off x="1117309" y="2060848"/>
            <a:ext cx="6993327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…</a:t>
            </a:r>
            <a:r>
              <a:rPr lang="ru-RU" sz="2399" dirty="0"/>
              <a:t>в</a:t>
            </a:r>
            <a:r>
              <a:rPr lang="x-none" sz="2399" dirty="0"/>
              <a:t>зять файлы, смонтировать их с помощью </a:t>
            </a:r>
            <a:r>
              <a:rPr lang="en-US" sz="2399" dirty="0"/>
              <a:t>mount ns </a:t>
            </a:r>
            <a:r>
              <a:rPr lang="ru-RU" sz="2399" dirty="0"/>
              <a:t>и запустить</a:t>
            </a:r>
            <a:r>
              <a:rPr lang="en-US" sz="2399" dirty="0"/>
              <a:t> </a:t>
            </a:r>
            <a:r>
              <a:rPr lang="ru-RU" sz="2399" dirty="0"/>
              <a:t>в собственном </a:t>
            </a:r>
            <a:r>
              <a:rPr lang="en-US" sz="2399" dirty="0" err="1"/>
              <a:t>pid</a:t>
            </a:r>
            <a:r>
              <a:rPr lang="en-US" sz="2399" dirty="0"/>
              <a:t>, user, </a:t>
            </a:r>
            <a:r>
              <a:rPr lang="en-US" sz="2399" dirty="0" err="1"/>
              <a:t>uts</a:t>
            </a:r>
            <a:r>
              <a:rPr lang="en-US" sz="2399" dirty="0"/>
              <a:t> </a:t>
            </a:r>
            <a:r>
              <a:rPr lang="ru-RU" sz="2399" dirty="0"/>
              <a:t>и </a:t>
            </a:r>
            <a:r>
              <a:rPr lang="en-US" sz="2399" dirty="0" err="1"/>
              <a:t>cgroups</a:t>
            </a:r>
            <a:r>
              <a:rPr lang="en-US" sz="2399" dirty="0"/>
              <a:t> ns?</a:t>
            </a:r>
            <a:endParaRPr lang="x-none" sz="239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34EBF1-3B13-79F5-1E5C-6E5C0BA5DE65}"/>
              </a:ext>
            </a:extLst>
          </p:cNvPr>
          <p:cNvSpPr txBox="1"/>
          <p:nvPr/>
        </p:nvSpPr>
        <p:spPr>
          <a:xfrm>
            <a:off x="1041129" y="3788504"/>
            <a:ext cx="6993327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399" dirty="0"/>
              <a:t>Поздравляю! Мы изобрели докер </a:t>
            </a:r>
            <a:r>
              <a:rPr lang="x-none" sz="2399" dirty="0">
                <a:sym typeface="Wingdings" pitchFamily="2" charset="2"/>
              </a:rPr>
              <a:t></a:t>
            </a:r>
            <a:r>
              <a:rPr lang="en-US" sz="2399" dirty="0">
                <a:sym typeface="Wingdings" pitchFamily="2" charset="2"/>
              </a:rPr>
              <a:t/>
            </a:r>
            <a:br>
              <a:rPr lang="en-US" sz="2399" dirty="0">
                <a:sym typeface="Wingdings" pitchFamily="2" charset="2"/>
              </a:rPr>
            </a:br>
            <a:r>
              <a:rPr lang="x-none" sz="2399" dirty="0">
                <a:sym typeface="Wingdings" pitchFamily="2" charset="2"/>
              </a:rPr>
              <a:t>(и много других систем конетейнеризации)</a:t>
            </a:r>
            <a:endParaRPr lang="x-none" sz="2399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170B4CC-4881-8343-96EF-84116B650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801387"/>
            <a:ext cx="2917676" cy="3056613"/>
          </a:xfrm>
        </p:spPr>
      </p:pic>
    </p:spTree>
    <p:extLst>
      <p:ext uri="{BB962C8B-B14F-4D97-AF65-F5344CB8AC3E}">
        <p14:creationId xmlns:p14="http://schemas.microsoft.com/office/powerpoint/2010/main" val="28749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Bocker</a:t>
            </a:r>
            <a:endParaRPr lang="x-none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0D6E0D-62AA-A5EE-FCD5-F9E84A89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9" y="2204864"/>
            <a:ext cx="98107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3713B-FB4F-9F46-9B02-A805674A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Связь с виртуализацией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4264EB8-4957-A442-B932-C5141BF31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8" y="1700808"/>
            <a:ext cx="7911898" cy="4470400"/>
          </a:xfr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A5E455E-B883-0847-8447-A157472A36F3}"/>
              </a:ext>
            </a:extLst>
          </p:cNvPr>
          <p:cNvCxnSpPr>
            <a:cxnSpLocks/>
          </p:cNvCxnSpPr>
          <p:nvPr/>
        </p:nvCxnSpPr>
        <p:spPr>
          <a:xfrm>
            <a:off x="6195986" y="4365104"/>
            <a:ext cx="2088232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67BEC-E67C-554E-B88D-A98AA57D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Эволюция контейнеризации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9A4BF6-F1BE-C34B-97F9-69CD765D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34" y="1701800"/>
            <a:ext cx="10157354" cy="44704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Unix, 1971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chroot</a:t>
            </a:r>
            <a:r>
              <a:rPr lang="en-US" dirty="0"/>
              <a:t>, 1982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Linux, 17 </a:t>
            </a:r>
            <a:r>
              <a:rPr lang="ru-RU" dirty="0"/>
              <a:t>сентября </a:t>
            </a:r>
            <a:r>
              <a:rPr lang="en-US" dirty="0"/>
              <a:t>1991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FreeBSD Jail</a:t>
            </a:r>
            <a:r>
              <a:rPr lang="en-US" dirty="0"/>
              <a:t>, 2003, </a:t>
            </a:r>
            <a:r>
              <a:rPr lang="ru-RU" dirty="0"/>
              <a:t>еще нет контроля ресурсов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b="1" dirty="0" err="1"/>
              <a:t>OpenVZ</a:t>
            </a:r>
            <a:r>
              <a:rPr lang="ru-RU" dirty="0"/>
              <a:t>, 2005</a:t>
            </a:r>
            <a:r>
              <a:rPr lang="en-US" dirty="0"/>
              <a:t>, </a:t>
            </a:r>
            <a:r>
              <a:rPr lang="ru-RU" dirty="0"/>
              <a:t>компания </a:t>
            </a:r>
            <a:r>
              <a:rPr lang="en-US" dirty="0"/>
              <a:t>Parallels, </a:t>
            </a:r>
            <a:r>
              <a:rPr lang="ru-RU" dirty="0"/>
              <a:t>зарождение </a:t>
            </a:r>
            <a:r>
              <a:rPr lang="en-US" dirty="0" err="1"/>
              <a:t>cgroups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err="1"/>
              <a:t>CGroups</a:t>
            </a:r>
            <a:r>
              <a:rPr lang="en-US" dirty="0"/>
              <a:t>, 2006</a:t>
            </a:r>
            <a:r>
              <a:rPr lang="ru-RU" dirty="0"/>
              <a:t>, ранее </a:t>
            </a:r>
            <a:r>
              <a:rPr lang="en-US" dirty="0"/>
              <a:t>“</a:t>
            </a:r>
            <a:r>
              <a:rPr lang="en" i="1" dirty="0">
                <a:effectLst/>
              </a:rPr>
              <a:t>process containers”</a:t>
            </a:r>
            <a:r>
              <a:rPr lang="en-US" dirty="0"/>
              <a:t>, </a:t>
            </a:r>
            <a:r>
              <a:rPr lang="ru-RU" dirty="0"/>
              <a:t>компания </a:t>
            </a:r>
            <a:r>
              <a:rPr lang="en-US" dirty="0"/>
              <a:t>Google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LXC</a:t>
            </a:r>
            <a:r>
              <a:rPr lang="en-US" dirty="0"/>
              <a:t>, 2008, </a:t>
            </a:r>
            <a:r>
              <a:rPr lang="ru-RU" dirty="0"/>
              <a:t>позже </a:t>
            </a:r>
            <a:r>
              <a:rPr lang="en-US" b="1" dirty="0"/>
              <a:t>LXC/LXD</a:t>
            </a:r>
            <a:r>
              <a:rPr lang="ru-RU" dirty="0"/>
              <a:t> стали поддерживать </a:t>
            </a:r>
            <a:r>
              <a:rPr lang="en-US" dirty="0"/>
              <a:t>Canonical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Docker</a:t>
            </a:r>
            <a:r>
              <a:rPr lang="en-US" dirty="0"/>
              <a:t>, </a:t>
            </a:r>
            <a:r>
              <a:rPr lang="ru-RU" dirty="0"/>
              <a:t>20 марта 2013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 err="1"/>
              <a:t>PyCon</a:t>
            </a:r>
            <a:r>
              <a:rPr lang="en-US" dirty="0"/>
              <a:t>,</a:t>
            </a:r>
            <a:r>
              <a:rPr lang="ru-RU" dirty="0"/>
              <a:t> компания</a:t>
            </a:r>
            <a:r>
              <a:rPr lang="en" dirty="0"/>
              <a:t> </a:t>
            </a:r>
            <a:r>
              <a:rPr lang="en" dirty="0" err="1"/>
              <a:t>dotCloud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BA7C9B7-2C70-FF4E-B08C-8B729CCEEE84}"/>
              </a:ext>
            </a:extLst>
          </p:cNvPr>
          <p:cNvCxnSpPr>
            <a:cxnSpLocks/>
          </p:cNvCxnSpPr>
          <p:nvPr/>
        </p:nvCxnSpPr>
        <p:spPr>
          <a:xfrm>
            <a:off x="1269876" y="1700808"/>
            <a:ext cx="0" cy="4680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A2BD9-8DB7-0F43-B7E4-6A2A92E9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OpenVZ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65539E-71B4-B846-9F58-85308EAA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5841199" cy="4470400"/>
          </a:xfrm>
        </p:spPr>
        <p:txBody>
          <a:bodyPr/>
          <a:lstStyle/>
          <a:p>
            <a:r>
              <a:rPr lang="ru-RU" dirty="0"/>
              <a:t>Создало концепцию </a:t>
            </a:r>
            <a:r>
              <a:rPr lang="en-US" dirty="0"/>
              <a:t>VPS</a:t>
            </a:r>
            <a:r>
              <a:rPr lang="ru-RU" dirty="0"/>
              <a:t> и </a:t>
            </a:r>
            <a:r>
              <a:rPr lang="en-US" dirty="0"/>
              <a:t>VE (virtual env)</a:t>
            </a:r>
          </a:p>
          <a:p>
            <a:r>
              <a:rPr lang="ru-RU" dirty="0"/>
              <a:t>Состоит из модифицированного ядра </a:t>
            </a:r>
            <a:r>
              <a:rPr lang="en" dirty="0"/>
              <a:t>Linux </a:t>
            </a:r>
            <a:r>
              <a:rPr lang="ru-RU" dirty="0"/>
              <a:t>и пользовательских утилит</a:t>
            </a:r>
          </a:p>
          <a:p>
            <a:r>
              <a:rPr lang="ru-RU" dirty="0"/>
              <a:t>Является базовой платформой для </a:t>
            </a:r>
            <a:r>
              <a:rPr lang="en-US" dirty="0" err="1"/>
              <a:t>Virtuozzo</a:t>
            </a:r>
            <a:r>
              <a:rPr lang="en-US" dirty="0"/>
              <a:t> — </a:t>
            </a:r>
            <a:r>
              <a:rPr lang="ru-RU" dirty="0" err="1"/>
              <a:t>проприетарного</a:t>
            </a:r>
            <a:r>
              <a:rPr lang="ru-RU" dirty="0"/>
              <a:t> продукта </a:t>
            </a:r>
            <a:r>
              <a:rPr lang="en-US" dirty="0"/>
              <a:t>Parallels, Inc</a:t>
            </a:r>
            <a:endParaRPr lang="ru-RU" dirty="0"/>
          </a:p>
          <a:p>
            <a:r>
              <a:rPr lang="ru-RU" dirty="0"/>
              <a:t>Есть </a:t>
            </a:r>
            <a:r>
              <a:rPr lang="en-US" dirty="0"/>
              <a:t>checkpoint</a:t>
            </a:r>
            <a:r>
              <a:rPr lang="ru-RU" dirty="0"/>
              <a:t> и миграции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CCBF99-4C7A-0D40-B57A-C7883B53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060848"/>
            <a:ext cx="4805816" cy="4581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29D8F0-6305-D044-9C0B-0A2A50C3E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043" y="494246"/>
            <a:ext cx="1272778" cy="12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Это наше приложение</a:t>
            </a:r>
            <a:endParaRPr lang="x-none" b="1" dirty="0"/>
          </a:p>
        </p:txBody>
      </p:sp>
      <p:pic>
        <p:nvPicPr>
          <p:cNvPr id="1026" name="Picture 2" descr="Cow – Minecraft Wiki">
            <a:extLst>
              <a:ext uri="{FF2B5EF4-FFF2-40B4-BE49-F238E27FC236}">
                <a16:creationId xmlns:a16="http://schemas.microsoft.com/office/drawing/2014/main" xmlns="" id="{001D543D-50B1-1821-FDCA-74A50856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1988840"/>
            <a:ext cx="348317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6FA93-8676-1B49-85E3-764FED76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LXC/LXD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C3A6D1-55F9-0749-8D1E-58F46C3C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LXC – </a:t>
            </a:r>
            <a:r>
              <a:rPr lang="en" b="1" i="1" dirty="0">
                <a:effectLst/>
              </a:rPr>
              <a:t>L</a:t>
            </a:r>
            <a:r>
              <a:rPr lang="en" i="1" dirty="0">
                <a:effectLst/>
              </a:rPr>
              <a:t>inu</a:t>
            </a:r>
            <a:r>
              <a:rPr lang="en" b="1" i="1" dirty="0">
                <a:effectLst/>
              </a:rPr>
              <a:t>x</a:t>
            </a:r>
            <a:r>
              <a:rPr lang="en" i="1" dirty="0">
                <a:effectLst/>
              </a:rPr>
              <a:t> </a:t>
            </a:r>
            <a:r>
              <a:rPr lang="en" b="1" i="1" dirty="0">
                <a:effectLst/>
              </a:rPr>
              <a:t>C</a:t>
            </a:r>
            <a:r>
              <a:rPr lang="en" i="1" dirty="0">
                <a:effectLst/>
              </a:rPr>
              <a:t>ontainers</a:t>
            </a:r>
            <a:r>
              <a:rPr lang="ru-RU" i="1" dirty="0">
                <a:effectLst/>
              </a:rPr>
              <a:t> - </a:t>
            </a:r>
            <a:r>
              <a:rPr lang="ru-RU" dirty="0"/>
              <a:t>предшественник</a:t>
            </a:r>
            <a:r>
              <a:rPr lang="en-US" dirty="0"/>
              <a:t> docker</a:t>
            </a:r>
          </a:p>
          <a:p>
            <a:r>
              <a:rPr lang="en-US" dirty="0"/>
              <a:t>LXD – </a:t>
            </a:r>
            <a:r>
              <a:rPr lang="ru-RU" dirty="0"/>
              <a:t>надстройка над </a:t>
            </a:r>
            <a:r>
              <a:rPr lang="en-US" dirty="0"/>
              <a:t>LXC, </a:t>
            </a:r>
            <a:r>
              <a:rPr lang="ru-RU" dirty="0"/>
              <a:t>демон для управления</a:t>
            </a:r>
          </a:p>
          <a:p>
            <a:r>
              <a:rPr lang="ru-RU" dirty="0"/>
              <a:t>Содержит в себе систему инициализации, и пр.</a:t>
            </a:r>
          </a:p>
          <a:p>
            <a:r>
              <a:rPr lang="ru-RU" dirty="0"/>
              <a:t>Если нужно запихнуть </a:t>
            </a:r>
            <a:r>
              <a:rPr lang="en-US" dirty="0"/>
              <a:t>legacy-</a:t>
            </a:r>
            <a:r>
              <a:rPr lang="ru-RU" dirty="0"/>
              <a:t>решение в контейнер</a:t>
            </a:r>
          </a:p>
          <a:p>
            <a:r>
              <a:rPr lang="ru-RU" dirty="0"/>
              <a:t>Если нужно запустить что-то очень не типичное</a:t>
            </a:r>
          </a:p>
          <a:p>
            <a:r>
              <a:rPr lang="ru-RU" dirty="0"/>
              <a:t>Ныне даже более гибкий, чем </a:t>
            </a:r>
            <a:r>
              <a:rPr lang="en-US" dirty="0"/>
              <a:t>Docker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4BA8E2-99C1-0142-A4BE-E9C5385A1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16" y="4546600"/>
            <a:ext cx="20193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F351E-ED65-474F-B939-AB0C53F7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Docker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0B56B6-FF6C-7F46-9AC5-9C040A79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для автоматизации развёртывания и управления приложениями в средах с поддержкой контейнеризации</a:t>
            </a:r>
          </a:p>
          <a:p>
            <a:r>
              <a:rPr lang="ru-RU" dirty="0"/>
              <a:t>Позволяет «упаковать» приложение со всем его окружением</a:t>
            </a:r>
            <a:r>
              <a:rPr lang="en" dirty="0"/>
              <a:t> </a:t>
            </a:r>
            <a:r>
              <a:rPr lang="ru-RU" dirty="0"/>
              <a:t>и зависимостями в контейнер</a:t>
            </a:r>
          </a:p>
          <a:p>
            <a:r>
              <a:rPr lang="ru-RU" dirty="0"/>
              <a:t>Первая версия основывалась на </a:t>
            </a:r>
            <a:r>
              <a:rPr lang="en-US" dirty="0"/>
              <a:t>LXC </a:t>
            </a:r>
            <a:r>
              <a:rPr lang="ru-RU" dirty="0"/>
              <a:t>и </a:t>
            </a:r>
            <a:r>
              <a:rPr lang="en-US" dirty="0" err="1"/>
              <a:t>Aufs</a:t>
            </a:r>
            <a:endParaRPr lang="ru-RU" dirty="0"/>
          </a:p>
          <a:p>
            <a:r>
              <a:rPr lang="ru-RU" dirty="0"/>
              <a:t>С 2015 года начал использовать собственную библиотеку, абстрагирующую </a:t>
            </a:r>
            <a:r>
              <a:rPr lang="ru-RU" dirty="0" err="1"/>
              <a:t>виртуализационные</a:t>
            </a:r>
            <a:r>
              <a:rPr lang="ru-RU" dirty="0"/>
              <a:t> возможности ядра </a:t>
            </a:r>
            <a:r>
              <a:rPr lang="en" dirty="0"/>
              <a:t>Linux — </a:t>
            </a:r>
            <a:r>
              <a:rPr lang="en" dirty="0" err="1"/>
              <a:t>libcontainer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4AD3CB-9684-7444-BC4B-6DAF96613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67" y="5156200"/>
            <a:ext cx="5509796" cy="13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A35DA9-9368-334F-A485-83AC7AA0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OCI - Open Container Initiative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7B484-1514-8242-90AE-CC69D0B07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2159248"/>
          </a:xfrm>
        </p:spPr>
        <p:txBody>
          <a:bodyPr>
            <a:normAutofit fontScale="92500"/>
          </a:bodyPr>
          <a:lstStyle/>
          <a:p>
            <a:r>
              <a:rPr lang="en" b="1" dirty="0">
                <a:hlinkClick r:id="rId2"/>
              </a:rPr>
              <a:t>Open Container Initiative</a:t>
            </a:r>
            <a:r>
              <a:rPr lang="en" dirty="0"/>
              <a:t> (OCI) – </a:t>
            </a:r>
            <a:r>
              <a:rPr lang="ru-RU" dirty="0"/>
              <a:t>это проект </a:t>
            </a:r>
            <a:r>
              <a:rPr lang="en" dirty="0"/>
              <a:t>Linux Foundation, </a:t>
            </a:r>
            <a:r>
              <a:rPr lang="ru-RU" dirty="0"/>
              <a:t>основанный в 2015 году компанией </a:t>
            </a:r>
            <a:r>
              <a:rPr lang="en" dirty="0"/>
              <a:t>Docker, Inc, </a:t>
            </a:r>
            <a:r>
              <a:rPr lang="ru-RU" dirty="0"/>
              <a:t>целью которого является разработка стандартов контейнеризации</a:t>
            </a:r>
            <a:endParaRPr lang="en-US" dirty="0"/>
          </a:p>
          <a:p>
            <a:r>
              <a:rPr lang="ru-RU" dirty="0"/>
              <a:t>Не путать с </a:t>
            </a:r>
            <a:r>
              <a:rPr lang="en" b="1" dirty="0"/>
              <a:t>Container Runtime Interface (CRI)</a:t>
            </a:r>
            <a:r>
              <a:rPr lang="ru-RU" b="1" dirty="0"/>
              <a:t>,</a:t>
            </a:r>
            <a:r>
              <a:rPr lang="en" dirty="0"/>
              <a:t> </a:t>
            </a:r>
            <a:r>
              <a:rPr lang="ru-RU" dirty="0"/>
              <a:t>определяет </a:t>
            </a:r>
            <a:r>
              <a:rPr lang="en" dirty="0"/>
              <a:t>API </a:t>
            </a:r>
            <a:r>
              <a:rPr lang="ru-RU" dirty="0"/>
              <a:t>между </a:t>
            </a:r>
            <a:r>
              <a:rPr lang="en" dirty="0"/>
              <a:t>Kubernetes </a:t>
            </a:r>
            <a:r>
              <a:rPr lang="ru-RU" dirty="0"/>
              <a:t>и </a:t>
            </a:r>
            <a:r>
              <a:rPr lang="en" dirty="0"/>
              <a:t>Container Runtime (</a:t>
            </a:r>
            <a:r>
              <a:rPr lang="ru-RU" dirty="0"/>
              <a:t>средой выполнения контейнеров)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B8FDD9-AE8D-BA40-9954-1B095F46D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20974" r="3869" b="9362"/>
          <a:stretch/>
        </p:blipFill>
        <p:spPr>
          <a:xfrm>
            <a:off x="2133972" y="3870928"/>
            <a:ext cx="79208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1D3EA4-2BFC-A441-A715-975505A1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Docker? </a:t>
            </a:r>
            <a:r>
              <a:rPr lang="en-US" b="1" dirty="0" err="1"/>
              <a:t>containerd</a:t>
            </a:r>
            <a:r>
              <a:rPr lang="en-US" b="1" dirty="0"/>
              <a:t>? </a:t>
            </a:r>
            <a:r>
              <a:rPr lang="en-US" b="1" dirty="0" err="1"/>
              <a:t>runc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009473-C222-194C-8052-8C973176D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Хорошая </a:t>
            </a:r>
            <a:r>
              <a:rPr lang="ru-RU" dirty="0">
                <a:hlinkClick r:id="rId2"/>
              </a:rPr>
              <a:t>статья</a:t>
            </a:r>
            <a:r>
              <a:rPr lang="ru-RU" dirty="0"/>
              <a:t> по теме</a:t>
            </a:r>
          </a:p>
          <a:p>
            <a:r>
              <a:rPr lang="ru-RU" dirty="0"/>
              <a:t>Из </a:t>
            </a:r>
            <a:r>
              <a:rPr lang="en-US" dirty="0"/>
              <a:t>Docker </a:t>
            </a:r>
            <a:r>
              <a:rPr lang="ru-RU" dirty="0"/>
              <a:t>выделили отдельный проект </a:t>
            </a:r>
            <a:r>
              <a:rPr lang="en-US" dirty="0" err="1"/>
              <a:t>containerd</a:t>
            </a:r>
            <a:r>
              <a:rPr lang="ru-RU" dirty="0"/>
              <a:t> – демон, который управляет контейнерами, образами, и т.д.</a:t>
            </a:r>
          </a:p>
          <a:p>
            <a:r>
              <a:rPr lang="en-US" dirty="0"/>
              <a:t>Docker</a:t>
            </a:r>
            <a:r>
              <a:rPr lang="ru-RU" dirty="0"/>
              <a:t> теперь является консольной утилитой и </a:t>
            </a:r>
            <a:r>
              <a:rPr lang="en-US" dirty="0"/>
              <a:t>GUI</a:t>
            </a:r>
            <a:r>
              <a:rPr lang="ru-RU" dirty="0"/>
              <a:t> к </a:t>
            </a:r>
            <a:r>
              <a:rPr lang="en-US" dirty="0" err="1"/>
              <a:t>containerd</a:t>
            </a:r>
            <a:endParaRPr lang="ru-RU" dirty="0"/>
          </a:p>
          <a:p>
            <a:r>
              <a:rPr lang="en-US" dirty="0" err="1"/>
              <a:t>containerd</a:t>
            </a:r>
            <a:r>
              <a:rPr lang="en-US" dirty="0"/>
              <a:t> </a:t>
            </a:r>
            <a:r>
              <a:rPr lang="ru-RU" dirty="0"/>
              <a:t>работает со средой исполнения контейнеров, эталонная реализация - </a:t>
            </a:r>
            <a:r>
              <a:rPr lang="en-US" dirty="0" err="1"/>
              <a:t>runc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9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03AE1-CD01-3644-A769-20269EC5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Podman</a:t>
            </a:r>
            <a:r>
              <a:rPr lang="en-US" b="1" dirty="0"/>
              <a:t>, </a:t>
            </a:r>
            <a:r>
              <a:rPr lang="en-US" b="1" dirty="0" err="1"/>
              <a:t>Buildah</a:t>
            </a:r>
            <a:r>
              <a:rPr lang="en-US" b="1" dirty="0"/>
              <a:t>, CRI-O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A95070-11E2-6846-9B2F-DC18F54B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i="1" dirty="0" err="1"/>
              <a:t>Podman</a:t>
            </a:r>
            <a:r>
              <a:rPr lang="en" dirty="0"/>
              <a:t> — </a:t>
            </a:r>
            <a:r>
              <a:rPr lang="ru-RU" dirty="0"/>
              <a:t>непосредственное взаимодействие с контейнерами и хранилищем образов через процесс </a:t>
            </a:r>
            <a:r>
              <a:rPr lang="en" dirty="0" err="1"/>
              <a:t>runC</a:t>
            </a:r>
            <a:endParaRPr lang="en" dirty="0"/>
          </a:p>
          <a:p>
            <a:r>
              <a:rPr lang="en" i="1" dirty="0" err="1"/>
              <a:t>Buildah</a:t>
            </a:r>
            <a:r>
              <a:rPr lang="en" dirty="0"/>
              <a:t> — </a:t>
            </a:r>
            <a:r>
              <a:rPr lang="ru-RU" dirty="0"/>
              <a:t>сборка и загрузка в реестр образов</a:t>
            </a:r>
            <a:endParaRPr lang="en-US" dirty="0"/>
          </a:p>
          <a:p>
            <a:r>
              <a:rPr lang="en" i="1" dirty="0"/>
              <a:t>CRI-O</a:t>
            </a:r>
            <a:r>
              <a:rPr lang="en" dirty="0"/>
              <a:t> — </a:t>
            </a:r>
            <a:r>
              <a:rPr lang="ru-RU" dirty="0"/>
              <a:t>исполняемая среда для систем </a:t>
            </a:r>
            <a:r>
              <a:rPr lang="ru-RU" dirty="0" err="1"/>
              <a:t>оркестрации</a:t>
            </a:r>
            <a:r>
              <a:rPr lang="ru-RU" dirty="0"/>
              <a:t> контейнеров</a:t>
            </a:r>
            <a:r>
              <a:rPr lang="en-US" dirty="0"/>
              <a:t>. </a:t>
            </a:r>
            <a:r>
              <a:rPr lang="ru-RU" dirty="0"/>
              <a:t>Т.е. </a:t>
            </a:r>
            <a:r>
              <a:rPr lang="ru-RU" dirty="0" err="1"/>
              <a:t>по-сути</a:t>
            </a:r>
            <a:r>
              <a:rPr lang="ru-RU" dirty="0"/>
              <a:t> замена </a:t>
            </a:r>
            <a:r>
              <a:rPr lang="en-US" dirty="0"/>
              <a:t>Docker </a:t>
            </a:r>
            <a:r>
              <a:rPr lang="ru-RU" dirty="0"/>
              <a:t>для </a:t>
            </a:r>
            <a:r>
              <a:rPr lang="en-US" dirty="0"/>
              <a:t>Kubernetes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37E4B-C46F-3A46-9CB3-4ED42F007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85900" y="4296504"/>
            <a:ext cx="3971757" cy="10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389579-DE2F-4F42-8375-520C25A48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30" y="4473096"/>
            <a:ext cx="3602275" cy="88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A7D0871-432F-6749-AF58-1E789B24CF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5515124"/>
            <a:ext cx="2621086" cy="10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B34C4-E191-4CFC-FB9E-0BF32CF1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Терминология </a:t>
            </a:r>
            <a:r>
              <a:rPr lang="en-US" b="1" dirty="0"/>
              <a:t>Docker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538915-4A85-8918-446F-B62B18C36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Образ (</a:t>
            </a:r>
            <a:r>
              <a:rPr lang="en-US" dirty="0"/>
              <a:t>image) – </a:t>
            </a:r>
            <a:r>
              <a:rPr lang="ru-RU" dirty="0"/>
              <a:t>шаблон для создания контейнеров</a:t>
            </a:r>
          </a:p>
          <a:p>
            <a:r>
              <a:rPr lang="ru-RU" dirty="0"/>
              <a:t>Тег образа (</a:t>
            </a:r>
            <a:r>
              <a:rPr lang="en-US" dirty="0"/>
              <a:t>tag) – </a:t>
            </a:r>
            <a:r>
              <a:rPr lang="ru-RU" dirty="0"/>
              <a:t>идентификатор, описывающий состояние образа</a:t>
            </a:r>
          </a:p>
          <a:p>
            <a:r>
              <a:rPr lang="ru-RU" dirty="0"/>
              <a:t>Контейнер (</a:t>
            </a:r>
            <a:r>
              <a:rPr lang="en-US" dirty="0"/>
              <a:t>container) – </a:t>
            </a:r>
            <a:r>
              <a:rPr lang="ru-RU" dirty="0"/>
              <a:t>запущенный инстанс докер образа</a:t>
            </a:r>
          </a:p>
          <a:p>
            <a:r>
              <a:rPr lang="ru-RU" dirty="0"/>
              <a:t>Том (</a:t>
            </a:r>
            <a:r>
              <a:rPr lang="en-US" dirty="0"/>
              <a:t>volume) – </a:t>
            </a:r>
            <a:r>
              <a:rPr lang="ru-RU" dirty="0"/>
              <a:t>персистентное место для хранения данных в контейнере</a:t>
            </a:r>
          </a:p>
          <a:p>
            <a:r>
              <a:rPr lang="ru-RU" dirty="0"/>
              <a:t>Реестр/репозиторий образов (</a:t>
            </a:r>
            <a:r>
              <a:rPr lang="en-US" dirty="0"/>
              <a:t>registry</a:t>
            </a:r>
            <a:r>
              <a:rPr lang="ru-RU" dirty="0"/>
              <a:t>) – облачное хранилище образов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03180-9785-6D05-7324-C0650411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Docker</a:t>
            </a:r>
            <a:r>
              <a:rPr lang="ru-RU" b="1" dirty="0"/>
              <a:t> образ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(препарируем </a:t>
            </a:r>
            <a:r>
              <a:rPr lang="en-US" dirty="0" err="1"/>
              <a:t>busybox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B3BD27-BBAB-DAEA-66E1-2432C0210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2"/>
            <a:ext cx="10512862" cy="26830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x-none" dirty="0"/>
              <a:t>Образ – это архив с файлами. Архив состоит</a:t>
            </a:r>
            <a:r>
              <a:rPr lang="en-US" dirty="0"/>
              <a:t> </a:t>
            </a:r>
            <a:r>
              <a:rPr lang="ru-RU" dirty="0"/>
              <a:t>из:</a:t>
            </a:r>
            <a:endParaRPr lang="en-US" dirty="0"/>
          </a:p>
          <a:p>
            <a:r>
              <a:rPr lang="x-none" dirty="0"/>
              <a:t>файла с метаданными </a:t>
            </a:r>
            <a:r>
              <a:rPr lang="en-US" dirty="0" err="1"/>
              <a:t>manifest.json</a:t>
            </a:r>
            <a:endParaRPr lang="en-US" dirty="0"/>
          </a:p>
          <a:p>
            <a:r>
              <a:rPr lang="ru-RU" dirty="0"/>
              <a:t>Конфига что и как запускать ( длинный </a:t>
            </a:r>
            <a:r>
              <a:rPr lang="ru-RU" dirty="0" err="1"/>
              <a:t>хеш</a:t>
            </a:r>
            <a:r>
              <a:rPr lang="en-US" dirty="0"/>
              <a:t>.</a:t>
            </a:r>
            <a:r>
              <a:rPr lang="en-US" dirty="0" err="1"/>
              <a:t>json</a:t>
            </a:r>
            <a:r>
              <a:rPr lang="en-US" dirty="0"/>
              <a:t>)</a:t>
            </a:r>
          </a:p>
          <a:p>
            <a:r>
              <a:rPr lang="ru-RU" dirty="0"/>
              <a:t>И</a:t>
            </a:r>
            <a:r>
              <a:rPr lang="x-none" dirty="0"/>
              <a:t> слоев (папочка с хешом)</a:t>
            </a:r>
            <a:r>
              <a:rPr lang="en-US" dirty="0"/>
              <a:t>, </a:t>
            </a:r>
            <a:r>
              <a:rPr lang="ru-RU" dirty="0"/>
              <a:t>слой содержит все измененные файлы. </a:t>
            </a:r>
            <a:br>
              <a:rPr lang="ru-RU" dirty="0"/>
            </a:br>
            <a:r>
              <a:rPr lang="ru-RU" dirty="0"/>
              <a:t>Слоев может быть много, первый слой содержит все базовые файлы операционной системы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7BB6C5-036C-F412-DE79-337603744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" t="8558"/>
          <a:stretch/>
        </p:blipFill>
        <p:spPr>
          <a:xfrm>
            <a:off x="1117309" y="4509120"/>
            <a:ext cx="6660033" cy="14657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492B93-F03C-B30E-9A48-8327024D8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6" b="10202"/>
          <a:stretch/>
        </p:blipFill>
        <p:spPr>
          <a:xfrm>
            <a:off x="8686700" y="4357907"/>
            <a:ext cx="1764840" cy="16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A6690-D145-C249-8744-70CDD362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OverlayFS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9CA3EB-2349-C14E-879C-F5BEB275E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>
                <a:effectLst/>
              </a:rPr>
              <a:t>Union mount </a:t>
            </a:r>
            <a:r>
              <a:rPr lang="en" b="0" dirty="0">
                <a:effectLst/>
              </a:rPr>
              <a:t>— </a:t>
            </a:r>
            <a:r>
              <a:rPr lang="ru-RU" b="0" dirty="0">
                <a:effectLst/>
              </a:rPr>
              <a:t>это тип файловой системы, которая создает иллюзию слияния содержимого нескольких каталогов в один без изменения исходных (физических) данных в оригинальных источниках</a:t>
            </a:r>
            <a:endParaRPr lang="en-US" b="0" dirty="0">
              <a:effectLst/>
            </a:endParaRPr>
          </a:p>
          <a:p>
            <a:r>
              <a:rPr lang="en" b="1" dirty="0" err="1"/>
              <a:t>OverlayFS</a:t>
            </a:r>
            <a:r>
              <a:rPr lang="en" b="0" dirty="0">
                <a:effectLst/>
              </a:rPr>
              <a:t> — </a:t>
            </a:r>
            <a:r>
              <a:rPr lang="ru-RU" b="0" dirty="0">
                <a:effectLst/>
              </a:rPr>
              <a:t>включена в ядро </a:t>
            </a:r>
            <a:r>
              <a:rPr lang="en" b="0" dirty="0">
                <a:effectLst/>
              </a:rPr>
              <a:t>Linux </a:t>
            </a:r>
            <a:r>
              <a:rPr lang="ru-RU" b="0" dirty="0">
                <a:effectLst/>
              </a:rPr>
              <a:t>с версии 3.18 (26 октября 2014 года)</a:t>
            </a:r>
            <a:r>
              <a:rPr lang="en-US" dirty="0"/>
              <a:t>, </a:t>
            </a:r>
            <a:r>
              <a:rPr lang="ru-RU" b="0" dirty="0">
                <a:effectLst/>
              </a:rPr>
              <a:t>файловая система, использующая дефолтный драйвер </a:t>
            </a:r>
            <a:r>
              <a:rPr lang="en" b="0" dirty="0">
                <a:effectLst/>
              </a:rPr>
              <a:t>Docker </a:t>
            </a:r>
            <a:r>
              <a:rPr lang="en" b="1" dirty="0"/>
              <a:t>overlay2</a:t>
            </a:r>
          </a:p>
          <a:p>
            <a:r>
              <a:rPr lang="ru-RU" b="0" dirty="0">
                <a:effectLst/>
              </a:rPr>
              <a:t>Благодаря объединенной файловой системе, в </a:t>
            </a:r>
            <a:r>
              <a:rPr lang="en" b="0" dirty="0">
                <a:effectLst/>
              </a:rPr>
              <a:t>Docker </a:t>
            </a:r>
            <a:r>
              <a:rPr lang="ru-RU" b="0" dirty="0">
                <a:effectLst/>
              </a:rPr>
              <a:t>нужно создать только один слой поверх образа, а остальная его часть может использоваться всеми контейнерами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53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A6690-D145-C249-8744-70CDD362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Запуск контейнера из образа</a:t>
            </a:r>
          </a:p>
        </p:txBody>
      </p:sp>
      <p:pic>
        <p:nvPicPr>
          <p:cNvPr id="2052" name="Picture 4" descr="Layers of a container based on the Ubuntu image">
            <a:extLst>
              <a:ext uri="{FF2B5EF4-FFF2-40B4-BE49-F238E27FC236}">
                <a16:creationId xmlns:a16="http://schemas.microsoft.com/office/drawing/2014/main" xmlns="" id="{5C3DAB57-B195-6E30-B117-9362D131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1424178"/>
            <a:ext cx="7776864" cy="54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FBE68-CD5A-F74D-85E9-EFA655DC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Смотрим отличия от образа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67381C-A02E-3D4C-9063-527FA2913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только мы внесем изменения в работающий контейнер – мы добавим новый слой изменений к базовому образу, с которого его запустили</a:t>
            </a:r>
            <a:endParaRPr lang="en-US" dirty="0"/>
          </a:p>
          <a:p>
            <a:r>
              <a:rPr lang="ru-RU" dirty="0"/>
              <a:t>Посмотрим список изменений:</a:t>
            </a:r>
            <a:br>
              <a:rPr lang="ru-RU" dirty="0"/>
            </a:br>
            <a:r>
              <a:rPr lang="en-US" b="1" dirty="0"/>
              <a:t>docker diff &lt;</a:t>
            </a:r>
            <a:r>
              <a:rPr lang="en-US" b="1" dirty="0" err="1"/>
              <a:t>container_id_or_name</a:t>
            </a:r>
            <a:r>
              <a:rPr lang="en-US" b="1" dirty="0"/>
              <a:t>&gt;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030B84-B87B-0F4C-B5D0-3F6519D2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149080"/>
            <a:ext cx="5040560" cy="1624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6C2D9E-0F32-A744-A3F0-DBEBA33E1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t="3398" b="15825"/>
          <a:stretch/>
        </p:blipFill>
        <p:spPr>
          <a:xfrm>
            <a:off x="7211535" y="2780928"/>
            <a:ext cx="43860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Это наш сервер</a:t>
            </a:r>
            <a:endParaRPr lang="x-none" b="1" dirty="0"/>
          </a:p>
        </p:txBody>
      </p:sp>
      <p:pic>
        <p:nvPicPr>
          <p:cNvPr id="7" name="Объект 6" descr="Изображение выглядит как трава, снимок экрана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xmlns="" id="{00FA1F0D-EB06-0A54-CD10-A0A6F7DCA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56" y="1701800"/>
            <a:ext cx="7802113" cy="4470400"/>
          </a:xfrm>
        </p:spPr>
      </p:pic>
    </p:spTree>
    <p:extLst>
      <p:ext uri="{BB962C8B-B14F-4D97-AF65-F5344CB8AC3E}">
        <p14:creationId xmlns:p14="http://schemas.microsoft.com/office/powerpoint/2010/main" val="40639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B34C4-E191-4CFC-FB9E-0BF32CF1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Docker registry</a:t>
            </a:r>
            <a:endParaRPr lang="x-none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ED34921-39B1-2268-0E95-6EE8B1A5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1897570"/>
            <a:ext cx="7200800" cy="40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A3C3F-343C-3077-F5D1-4C064DF1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Docker</a:t>
            </a:r>
            <a:r>
              <a:rPr lang="x-none" b="1"/>
              <a:t> </a:t>
            </a:r>
            <a:r>
              <a:rPr lang="x-none" b="1" dirty="0"/>
              <a:t>образ и </a:t>
            </a:r>
            <a:r>
              <a:rPr lang="en-US" b="1" dirty="0"/>
              <a:t>registry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C7A01D-2BBE-C985-F09A-18EC460EA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/>
              <a:t>Образ можно и нужно качать из интернета. </a:t>
            </a:r>
            <a:r>
              <a:rPr lang="ru-RU" dirty="0"/>
              <a:t>Для скачивания используется команда </a:t>
            </a:r>
            <a:r>
              <a:rPr lang="en-US" b="1" dirty="0"/>
              <a:t>docker pull &lt;</a:t>
            </a:r>
            <a:r>
              <a:rPr lang="ru-RU" b="1" dirty="0"/>
              <a:t>имя образа</a:t>
            </a:r>
            <a:r>
              <a:rPr lang="en-US" b="1" dirty="0"/>
              <a:t>&gt;</a:t>
            </a:r>
            <a:endParaRPr lang="ru-RU" b="1" dirty="0"/>
          </a:p>
          <a:p>
            <a:pPr marL="0" indent="0">
              <a:buNone/>
            </a:pPr>
            <a:r>
              <a:rPr lang="x-none" b="1" dirty="0"/>
              <a:t/>
            </a:r>
            <a:br>
              <a:rPr lang="x-none" b="1" dirty="0"/>
            </a:br>
            <a:r>
              <a:rPr lang="x-none" dirty="0"/>
              <a:t>Обычно образ имеет название в следующем формате:</a:t>
            </a:r>
            <a:br>
              <a:rPr lang="x-none" dirty="0"/>
            </a:br>
            <a:r>
              <a:rPr lang="en-US" dirty="0"/>
              <a:t>&lt;registry&gt;/&lt;</a:t>
            </a:r>
            <a:r>
              <a:rPr lang="ru-RU" dirty="0"/>
              <a:t>имя</a:t>
            </a:r>
            <a:r>
              <a:rPr lang="en-US" dirty="0"/>
              <a:t>&gt;:&lt;tag&gt;</a:t>
            </a:r>
            <a:br>
              <a:rPr lang="en-US" dirty="0"/>
            </a:br>
            <a:r>
              <a:rPr lang="ru-RU" dirty="0"/>
              <a:t>Например:</a:t>
            </a:r>
            <a:r>
              <a:rPr lang="en-US" dirty="0"/>
              <a:t> </a:t>
            </a:r>
            <a:r>
              <a:rPr lang="en-US" i="1" dirty="0" err="1"/>
              <a:t>quay.io</a:t>
            </a:r>
            <a:r>
              <a:rPr lang="en-US" i="1" dirty="0"/>
              <a:t>/</a:t>
            </a:r>
            <a:r>
              <a:rPr lang="en-US" i="1" dirty="0" err="1"/>
              <a:t>coreos</a:t>
            </a:r>
            <a:r>
              <a:rPr lang="en-US" i="1" dirty="0"/>
              <a:t>/etcd:v3.5.4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Но можно сделать и </a:t>
            </a:r>
            <a:r>
              <a:rPr lang="en-US" b="1" dirty="0"/>
              <a:t>docker pull nginx</a:t>
            </a:r>
            <a:r>
              <a:rPr lang="ru-RU" dirty="0"/>
              <a:t>, это тоже самое, что</a:t>
            </a:r>
            <a:br>
              <a:rPr lang="ru-RU" dirty="0"/>
            </a:br>
            <a:r>
              <a:rPr lang="en-US" b="1" dirty="0"/>
              <a:t>docker pull </a:t>
            </a:r>
            <a:r>
              <a:rPr lang="en-US" b="1" dirty="0" err="1"/>
              <a:t>registry.hub.docker.com</a:t>
            </a:r>
            <a:r>
              <a:rPr lang="en-US" b="1" dirty="0"/>
              <a:t>/library/</a:t>
            </a:r>
            <a:r>
              <a:rPr lang="en-US" b="1" dirty="0" err="1"/>
              <a:t>nginx:latest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hub.docker.com</a:t>
            </a:r>
            <a:r>
              <a:rPr lang="en-US" dirty="0"/>
              <a:t> - </a:t>
            </a:r>
            <a:r>
              <a:rPr lang="ru-RU" dirty="0"/>
              <a:t>это репозиторий по умолчанию для всех образов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305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8C690-EAF9-2245-AE64-26C6FD4D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Docker push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B29855-D464-F345-8C77-4F753E540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Свой образ можно загрузить обратно в Интернет</a:t>
            </a:r>
          </a:p>
          <a:p>
            <a:r>
              <a:rPr lang="en-US" b="1" dirty="0"/>
              <a:t>docker push &lt;</a:t>
            </a:r>
            <a:r>
              <a:rPr lang="en-US" b="1" dirty="0" err="1"/>
              <a:t>image_name_or_id</a:t>
            </a:r>
            <a:r>
              <a:rPr lang="en-US" b="1" dirty="0"/>
              <a:t>&gt;</a:t>
            </a:r>
          </a:p>
          <a:p>
            <a:r>
              <a:rPr lang="ru-RU" dirty="0"/>
              <a:t>Предварительно образ можно </a:t>
            </a:r>
            <a:r>
              <a:rPr lang="ru-RU" dirty="0" err="1"/>
              <a:t>перетегать</a:t>
            </a:r>
            <a:r>
              <a:rPr lang="ru-RU" dirty="0"/>
              <a:t> с помощью</a:t>
            </a:r>
            <a:r>
              <a:rPr lang="en-US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docker image tag &lt;old&gt; &lt;new&gt;</a:t>
            </a:r>
          </a:p>
          <a:p>
            <a:r>
              <a:rPr lang="ru-RU" dirty="0"/>
              <a:t>Создать свой образ можно либо сборкой,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либо прямо из работающего контейнера:</a:t>
            </a:r>
            <a:br>
              <a:rPr lang="ru-RU" dirty="0"/>
            </a:br>
            <a:r>
              <a:rPr lang="en-US" b="1" dirty="0"/>
              <a:t>docker </a:t>
            </a:r>
            <a:r>
              <a:rPr lang="en" b="1" dirty="0"/>
              <a:t>container commit &lt;</a:t>
            </a:r>
            <a:r>
              <a:rPr lang="en" b="1" dirty="0" err="1"/>
              <a:t>container_id</a:t>
            </a:r>
            <a:r>
              <a:rPr lang="en" b="1" dirty="0"/>
              <a:t>&gt; &lt;</a:t>
            </a:r>
            <a:r>
              <a:rPr lang="en" b="1" dirty="0" err="1"/>
              <a:t>new_image_name</a:t>
            </a:r>
            <a:r>
              <a:rPr lang="en" b="1" dirty="0"/>
              <a:t>&gt;</a:t>
            </a:r>
          </a:p>
          <a:p>
            <a:r>
              <a:rPr lang="ru-RU" dirty="0"/>
              <a:t>Куда?</a:t>
            </a:r>
            <a:r>
              <a:rPr lang="ru-RU" b="1" dirty="0"/>
              <a:t/>
            </a:r>
            <a:br>
              <a:rPr lang="ru-RU" b="1" dirty="0"/>
            </a:br>
            <a:r>
              <a:rPr lang="en-US" dirty="0" err="1"/>
              <a:t>hub.docker.com</a:t>
            </a:r>
            <a:r>
              <a:rPr lang="en-US" dirty="0"/>
              <a:t>, local docker registry, </a:t>
            </a:r>
            <a:r>
              <a:rPr lang="en-US" dirty="0" err="1"/>
              <a:t>gitlab</a:t>
            </a:r>
            <a:r>
              <a:rPr lang="en-US" dirty="0"/>
              <a:t>-registry, nexus, 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45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215BA-DFDA-12DF-4FC5-85265B63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Запуск контейнера из образа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729F46-7933-6765-DEF5-9785C268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2"/>
            <a:ext cx="4410745" cy="43502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docker image ls</a:t>
            </a:r>
            <a:endParaRPr lang="ru-RU" b="1" dirty="0"/>
          </a:p>
          <a:p>
            <a:pPr marL="0" indent="0">
              <a:buNone/>
            </a:pPr>
            <a:r>
              <a:rPr lang="en-US" b="1" dirty="0"/>
              <a:t>docker run -it </a:t>
            </a:r>
            <a:r>
              <a:rPr lang="en-US" b="1" dirty="0" err="1"/>
              <a:t>busybox</a:t>
            </a:r>
            <a:r>
              <a:rPr lang="en-US" b="1" dirty="0"/>
              <a:t> </a:t>
            </a:r>
            <a:r>
              <a:rPr lang="en-US" b="1" dirty="0" err="1"/>
              <a:t>sh</a:t>
            </a:r>
            <a:endParaRPr lang="en-US" b="1" dirty="0"/>
          </a:p>
          <a:p>
            <a:r>
              <a:rPr lang="en-US" b="1" dirty="0"/>
              <a:t>-it  </a:t>
            </a:r>
            <a:r>
              <a:rPr lang="en-US" dirty="0"/>
              <a:t>-</a:t>
            </a:r>
            <a:r>
              <a:rPr lang="ru-RU" dirty="0"/>
              <a:t> флаги включающие перенаправление </a:t>
            </a:r>
            <a:r>
              <a:rPr lang="en-US" dirty="0"/>
              <a:t>stdin </a:t>
            </a:r>
            <a:r>
              <a:rPr lang="ru-RU" dirty="0"/>
              <a:t>и псевдо </a:t>
            </a:r>
            <a:r>
              <a:rPr lang="en-US" dirty="0" err="1"/>
              <a:t>tty</a:t>
            </a:r>
            <a:r>
              <a:rPr lang="ru-RU" dirty="0"/>
              <a:t>, позволяют работать с контейнером в интерактивном режиме</a:t>
            </a:r>
          </a:p>
          <a:p>
            <a:r>
              <a:rPr lang="en-US" b="1" dirty="0" err="1"/>
              <a:t>busybox</a:t>
            </a:r>
            <a:r>
              <a:rPr lang="en-US" dirty="0"/>
              <a:t> – </a:t>
            </a:r>
            <a:r>
              <a:rPr lang="ru-RU" dirty="0"/>
              <a:t>имя образа</a:t>
            </a:r>
            <a:endParaRPr lang="en-US" dirty="0"/>
          </a:p>
          <a:p>
            <a:r>
              <a:rPr lang="en-US" b="1" dirty="0" err="1"/>
              <a:t>sh</a:t>
            </a:r>
            <a:r>
              <a:rPr lang="en-US" dirty="0"/>
              <a:t> – </a:t>
            </a:r>
            <a:r>
              <a:rPr lang="ru-RU" dirty="0"/>
              <a:t>команда для запуска в контейнере</a:t>
            </a:r>
            <a:br>
              <a:rPr lang="ru-RU" dirty="0"/>
            </a:b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0E471B-8319-E12C-708B-A6CF9FB3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06" y="1992133"/>
            <a:ext cx="6157896" cy="38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1F2278-A53A-CBA0-CCC1-5D73DEA1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/>
              <a:t>Основные команд</a:t>
            </a:r>
            <a:r>
              <a:rPr lang="ru-RU" b="1" dirty="0"/>
              <a:t>ы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E65C03-090A-847D-1C66-09207C9F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68" y="1649621"/>
            <a:ext cx="10717435" cy="340315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docker </a:t>
            </a:r>
            <a:r>
              <a:rPr lang="en-US" b="1" dirty="0" err="1"/>
              <a:t>ps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ru-RU" dirty="0"/>
              <a:t> список запущенный контейнеров</a:t>
            </a:r>
          </a:p>
          <a:p>
            <a:r>
              <a:rPr lang="en-US" b="1" dirty="0"/>
              <a:t>docker attach &lt;id </a:t>
            </a:r>
            <a:r>
              <a:rPr lang="ru-RU" b="1" dirty="0"/>
              <a:t>или имя контейнера</a:t>
            </a:r>
            <a:r>
              <a:rPr lang="en-US" b="1" dirty="0"/>
              <a:t>&gt; </a:t>
            </a:r>
            <a:r>
              <a:rPr lang="en-US" dirty="0"/>
              <a:t>- </a:t>
            </a:r>
            <a:r>
              <a:rPr lang="ru-RU" dirty="0"/>
              <a:t>подключиться</a:t>
            </a:r>
            <a:r>
              <a:rPr lang="en-US" dirty="0"/>
              <a:t> </a:t>
            </a:r>
            <a:r>
              <a:rPr lang="ru-RU" dirty="0"/>
              <a:t>к контейнеру в интерактивном режиме</a:t>
            </a:r>
            <a:endParaRPr lang="en-US" dirty="0"/>
          </a:p>
          <a:p>
            <a:r>
              <a:rPr lang="en-US" b="1" dirty="0"/>
              <a:t>docker exec &lt;id </a:t>
            </a:r>
            <a:r>
              <a:rPr lang="ru-RU" b="1" dirty="0"/>
              <a:t>или имя контейнера</a:t>
            </a:r>
            <a:r>
              <a:rPr lang="en-US" b="1" dirty="0"/>
              <a:t>&gt; &lt;</a:t>
            </a:r>
            <a:r>
              <a:rPr lang="ru-RU" b="1" dirty="0"/>
              <a:t>команда</a:t>
            </a:r>
            <a:r>
              <a:rPr lang="en-US" b="1" dirty="0"/>
              <a:t>&gt;</a:t>
            </a:r>
            <a:r>
              <a:rPr lang="en-US" dirty="0"/>
              <a:t> - </a:t>
            </a:r>
            <a:r>
              <a:rPr lang="ru-RU" dirty="0"/>
              <a:t>выполнить команду в рабочем контейнере</a:t>
            </a:r>
            <a:endParaRPr lang="en-US" dirty="0"/>
          </a:p>
          <a:p>
            <a:r>
              <a:rPr lang="en-US" b="1" dirty="0"/>
              <a:t>docker stop &lt;id </a:t>
            </a:r>
            <a:r>
              <a:rPr lang="ru-RU" b="1" dirty="0"/>
              <a:t>или имя контейнера</a:t>
            </a:r>
            <a:r>
              <a:rPr lang="en-US" b="1" dirty="0"/>
              <a:t>&gt;</a:t>
            </a:r>
            <a:r>
              <a:rPr lang="ru-RU" dirty="0"/>
              <a:t> - остановить рабочий контейнер</a:t>
            </a:r>
          </a:p>
          <a:p>
            <a:r>
              <a:rPr lang="en-US" b="1" dirty="0"/>
              <a:t>docker kill &lt;id </a:t>
            </a:r>
            <a:r>
              <a:rPr lang="ru-RU" b="1" dirty="0"/>
              <a:t>или имя контейнера</a:t>
            </a:r>
            <a:r>
              <a:rPr lang="en-US" b="1" dirty="0"/>
              <a:t>&gt; </a:t>
            </a:r>
            <a:r>
              <a:rPr lang="en-US" dirty="0"/>
              <a:t>- </a:t>
            </a:r>
            <a:r>
              <a:rPr lang="ru-RU" dirty="0"/>
              <a:t>принудительно остановить контейнер</a:t>
            </a:r>
            <a:endParaRPr lang="en-US" dirty="0"/>
          </a:p>
          <a:p>
            <a:r>
              <a:rPr lang="en-US" b="1" dirty="0"/>
              <a:t>docker start &lt;id </a:t>
            </a:r>
            <a:r>
              <a:rPr lang="ru-RU" b="1" dirty="0"/>
              <a:t>или имя контейнера</a:t>
            </a:r>
            <a:r>
              <a:rPr lang="en-US" b="1" dirty="0"/>
              <a:t>&gt;</a:t>
            </a:r>
            <a:r>
              <a:rPr lang="ru-RU" dirty="0"/>
              <a:t> - повторно запустить остановленный контейнер</a:t>
            </a:r>
            <a:endParaRPr lang="en-US" dirty="0"/>
          </a:p>
          <a:p>
            <a:r>
              <a:rPr lang="en-US" b="1" dirty="0"/>
              <a:t>docker rm &lt;id </a:t>
            </a:r>
            <a:r>
              <a:rPr lang="ru-RU" b="1" dirty="0"/>
              <a:t>или имя контейнера</a:t>
            </a:r>
            <a:r>
              <a:rPr lang="en-US" b="1" dirty="0"/>
              <a:t>&gt;</a:t>
            </a:r>
            <a:r>
              <a:rPr lang="ru-RU" b="1" dirty="0"/>
              <a:t> </a:t>
            </a:r>
            <a:r>
              <a:rPr lang="ru-RU" dirty="0"/>
              <a:t>- удалить остановленный контейнер</a:t>
            </a:r>
            <a:endParaRPr lang="en-US" dirty="0"/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52BE52-AB17-10AC-F9B0-FFF8F297E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73"/>
          <a:stretch/>
        </p:blipFill>
        <p:spPr>
          <a:xfrm>
            <a:off x="5383398" y="5182859"/>
            <a:ext cx="5891265" cy="15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9D2BB6-869C-E304-F49A-9A31F4C5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16632"/>
            <a:ext cx="5193127" cy="1397000"/>
          </a:xfrm>
        </p:spPr>
        <p:txBody>
          <a:bodyPr/>
          <a:lstStyle/>
          <a:p>
            <a:r>
              <a:rPr lang="en-US" b="1" dirty="0"/>
              <a:t>Docker</a:t>
            </a:r>
            <a:r>
              <a:rPr lang="x-none" b="1"/>
              <a:t> </a:t>
            </a:r>
            <a:r>
              <a:rPr lang="x-none" b="1" dirty="0"/>
              <a:t>и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6AFB45-B221-8CBA-EF4B-7397678A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69" y="1844824"/>
            <a:ext cx="6336552" cy="4350205"/>
          </a:xfrm>
        </p:spPr>
        <p:txBody>
          <a:bodyPr/>
          <a:lstStyle/>
          <a:p>
            <a:pPr marL="0" indent="0">
              <a:buNone/>
            </a:pPr>
            <a:r>
              <a:rPr lang="x-none" b="1" dirty="0"/>
              <a:t>По умолчанию данные в контейнере </a:t>
            </a:r>
            <a:r>
              <a:rPr lang="x-none" b="1"/>
              <a:t>не </a:t>
            </a:r>
            <a:r>
              <a:rPr lang="ru-RU" b="1" dirty="0"/>
              <a:t>сохраняются между запусками</a:t>
            </a:r>
            <a:r>
              <a:rPr lang="x-none" b="1"/>
              <a:t>!</a:t>
            </a:r>
            <a:endParaRPr lang="en-US" b="1" dirty="0"/>
          </a:p>
          <a:p>
            <a:pPr marL="0" indent="0">
              <a:buNone/>
            </a:pPr>
            <a:r>
              <a:rPr lang="en-US" sz="1799" b="1" dirty="0"/>
              <a:t>docker run -it -e</a:t>
            </a:r>
            <a:r>
              <a:rPr lang="ru-RU" sz="1799" b="1" dirty="0"/>
              <a:t> </a:t>
            </a:r>
            <a:r>
              <a:rPr lang="en-US" sz="1799" b="1" dirty="0"/>
              <a:t>\ "MYSQL_ALLOW_EMPTY_ROOT_PASSWORD=1" mysql:5.7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2000" dirty="0"/>
              <a:t>Чтобы это исправить используются </a:t>
            </a:r>
            <a:r>
              <a:rPr lang="en-US" sz="2000" dirty="0"/>
              <a:t>volume</a:t>
            </a:r>
            <a:endParaRPr lang="x-none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406026-8B12-C889-EC77-6BBA6AE6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42"/>
          <a:stretch/>
        </p:blipFill>
        <p:spPr>
          <a:xfrm>
            <a:off x="6748565" y="0"/>
            <a:ext cx="5440260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9F50DD-F8C4-66C7-20A2-45BCDA64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 </a:t>
            </a:r>
            <a:r>
              <a:rPr lang="en-US" b="1" dirty="0"/>
              <a:t>volume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33385D-66ED-28B5-856B-78D84BE5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/>
              <a:t>При запуске контейнера, подмонтирвоать </a:t>
            </a:r>
            <a:r>
              <a:rPr lang="en-US" dirty="0"/>
              <a:t>volume </a:t>
            </a:r>
            <a:r>
              <a:rPr lang="ru-RU" dirty="0"/>
              <a:t>можно с помощью опции </a:t>
            </a:r>
            <a:r>
              <a:rPr lang="ru-RU" b="1" dirty="0"/>
              <a:t>–</a:t>
            </a:r>
            <a:r>
              <a:rPr lang="en-US" b="1" dirty="0"/>
              <a:t>v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Существуют несколько типов </a:t>
            </a:r>
            <a:r>
              <a:rPr lang="en-US" dirty="0"/>
              <a:t>volume:</a:t>
            </a:r>
          </a:p>
          <a:p>
            <a:pPr>
              <a:buFontTx/>
              <a:buChar char="-"/>
            </a:pPr>
            <a:r>
              <a:rPr lang="en-US" dirty="0"/>
              <a:t>bind – </a:t>
            </a:r>
            <a:r>
              <a:rPr lang="ru-RU" dirty="0"/>
              <a:t>пробрасывает в контейнер директория с хоста</a:t>
            </a:r>
          </a:p>
          <a:p>
            <a:pPr>
              <a:buFontTx/>
              <a:buChar char="-"/>
            </a:pPr>
            <a:r>
              <a:rPr lang="en-US" dirty="0"/>
              <a:t>volume</a:t>
            </a:r>
            <a:r>
              <a:rPr lang="ru-RU" dirty="0"/>
              <a:t> для докера</a:t>
            </a:r>
            <a:r>
              <a:rPr lang="en-US" dirty="0"/>
              <a:t> – </a:t>
            </a:r>
            <a:r>
              <a:rPr lang="ru-RU" dirty="0"/>
              <a:t>хранилище внутри докера</a:t>
            </a:r>
          </a:p>
          <a:p>
            <a:pPr>
              <a:buFontTx/>
              <a:buChar char="-"/>
            </a:pPr>
            <a:r>
              <a:rPr lang="en-US" dirty="0" err="1"/>
              <a:t>tmpfs</a:t>
            </a:r>
            <a:r>
              <a:rPr lang="en-US" dirty="0"/>
              <a:t> – </a:t>
            </a:r>
            <a:r>
              <a:rPr lang="ru-RU" dirty="0"/>
              <a:t>создает том в оперативной памяти, не сохраняет данные, но удобно для временных данных с большим </a:t>
            </a:r>
            <a:r>
              <a:rPr lang="en-US" dirty="0" err="1"/>
              <a:t>iops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9219A-4022-FAE4-FAF2-EE39117C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Bind volume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71ECFE-74C5-0A72-0FD7-8C3BDE86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2"/>
            <a:ext cx="10512862" cy="232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Bind </a:t>
            </a:r>
            <a:r>
              <a:rPr lang="x-none" dirty="0"/>
              <a:t>позволяет пробросить директорию на хосте </a:t>
            </a:r>
            <a:r>
              <a:rPr lang="x-none"/>
              <a:t>в контейнер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>Указываем </a:t>
            </a:r>
            <a:r>
              <a:rPr lang="en-US" dirty="0"/>
              <a:t>–v &lt;</a:t>
            </a:r>
            <a:r>
              <a:rPr lang="ru-RU" dirty="0"/>
              <a:t>путь на хосте</a:t>
            </a:r>
            <a:r>
              <a:rPr lang="en-US" dirty="0"/>
              <a:t>&gt;:&lt;</a:t>
            </a:r>
            <a:r>
              <a:rPr lang="ru-RU" dirty="0"/>
              <a:t>путь в контейнере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ru-RU" dirty="0"/>
              <a:t>Да, так можно пробросить целый </a:t>
            </a:r>
            <a:r>
              <a:rPr lang="en-US" dirty="0"/>
              <a:t>device</a:t>
            </a:r>
            <a:r>
              <a:rPr lang="ru-RU" dirty="0"/>
              <a:t>,</a:t>
            </a:r>
            <a:r>
              <a:rPr lang="en-US" dirty="0"/>
              <a:t> docker-</a:t>
            </a:r>
            <a:r>
              <a:rPr lang="ru-RU" dirty="0"/>
              <a:t>сокет или даже всю иерархию </a:t>
            </a:r>
            <a:r>
              <a:rPr lang="ru-RU" dirty="0" err="1"/>
              <a:t>фс</a:t>
            </a:r>
            <a:r>
              <a:rPr lang="ru-RU" dirty="0"/>
              <a:t> хоста. </a:t>
            </a:r>
            <a:r>
              <a:rPr lang="ru-RU" b="1" dirty="0"/>
              <a:t>Да, так делать нельзя.</a:t>
            </a:r>
            <a:endParaRPr lang="x-non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E732FF-FD74-7D58-D840-38AABE2F8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86" y="4208217"/>
            <a:ext cx="10133251" cy="23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0D3B8E-636F-930D-8B18-E1EAC041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Стандартный </a:t>
            </a:r>
            <a:r>
              <a:rPr lang="en-US" b="1" dirty="0"/>
              <a:t>docker volume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092E1F-9F33-B25C-A864-E43CAA25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3"/>
            <a:ext cx="10512862" cy="1852041"/>
          </a:xfrm>
        </p:spPr>
        <p:txBody>
          <a:bodyPr/>
          <a:lstStyle/>
          <a:p>
            <a:pPr marL="0" indent="0">
              <a:buNone/>
            </a:pPr>
            <a:r>
              <a:rPr lang="x-none" dirty="0"/>
              <a:t>Докер позволяет создавать именованное хранилище данных с помощью команды</a:t>
            </a:r>
            <a:br>
              <a:rPr lang="x-none" dirty="0"/>
            </a:br>
            <a:r>
              <a:rPr lang="en-US" b="1" dirty="0"/>
              <a:t>docker volume create &lt;</a:t>
            </a:r>
            <a:r>
              <a:rPr lang="ru-RU" b="1" dirty="0"/>
              <a:t>имя </a:t>
            </a:r>
            <a:r>
              <a:rPr lang="en-US" b="1" dirty="0"/>
              <a:t>volume&gt;</a:t>
            </a:r>
            <a:r>
              <a:rPr lang="x-none" dirty="0"/>
              <a:t/>
            </a:r>
            <a:br>
              <a:rPr lang="x-none" dirty="0"/>
            </a:br>
            <a:r>
              <a:rPr lang="x-none" dirty="0"/>
              <a:t>В примере ниже, </a:t>
            </a:r>
            <a:r>
              <a:rPr lang="en-US" b="1" dirty="0"/>
              <a:t>docker volume create hello</a:t>
            </a:r>
            <a:endParaRPr lang="x-non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99C8A6-638F-89A1-D75D-36815507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53" y="4029221"/>
            <a:ext cx="11747825" cy="2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A3AA8-EFEB-E560-8729-572DECFA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Docker</a:t>
            </a:r>
            <a:r>
              <a:rPr lang="x-none" b="1"/>
              <a:t> </a:t>
            </a:r>
            <a:r>
              <a:rPr lang="x-none" b="1" dirty="0"/>
              <a:t>и сеть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5DA64A-4A57-B3ED-64E5-FA4013EE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4"/>
            <a:ext cx="10512862" cy="25987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x-none"/>
              <a:t>Разумеется</a:t>
            </a:r>
            <a:r>
              <a:rPr lang="ru-RU" dirty="0"/>
              <a:t>,</a:t>
            </a:r>
            <a:r>
              <a:rPr lang="x-none"/>
              <a:t> </a:t>
            </a:r>
            <a:r>
              <a:rPr lang="x-none" dirty="0"/>
              <a:t>в </a:t>
            </a:r>
            <a:r>
              <a:rPr lang="en-US" dirty="0"/>
              <a:t>docker </a:t>
            </a:r>
            <a:r>
              <a:rPr lang="ru-RU" dirty="0"/>
              <a:t>можно запускать сетевые приложения, такие как веб сервера. Например, </a:t>
            </a:r>
            <a:r>
              <a:rPr lang="en-US" b="1" dirty="0"/>
              <a:t>docker run --rm </a:t>
            </a:r>
            <a:r>
              <a:rPr lang="en-US" b="1" dirty="0" err="1"/>
              <a:t>nginx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Приложения будут доступны внутри докер сети, но чтобы получить к ним доступ с компьютера, необходимо пробросить порт. Это делается с помощью опции </a:t>
            </a:r>
            <a:endParaRPr lang="en-US" dirty="0"/>
          </a:p>
          <a:p>
            <a:pPr marL="0" indent="0">
              <a:buNone/>
            </a:pPr>
            <a:r>
              <a:rPr lang="en-US" sz="2399" b="1" dirty="0"/>
              <a:t>–p &lt;</a:t>
            </a:r>
            <a:r>
              <a:rPr lang="ru-RU" sz="2399" b="1" dirty="0"/>
              <a:t>порт на хосте куда пробросить</a:t>
            </a:r>
            <a:r>
              <a:rPr lang="en-US" sz="2399" b="1" dirty="0"/>
              <a:t>&gt;:&lt;</a:t>
            </a:r>
            <a:r>
              <a:rPr lang="ru-RU" sz="2399" b="1" dirty="0"/>
              <a:t>какой порт из контейнера пробросить</a:t>
            </a:r>
            <a:r>
              <a:rPr lang="en-US" sz="2399" b="1" dirty="0"/>
              <a:t>&gt;</a:t>
            </a:r>
          </a:p>
          <a:p>
            <a:pPr marL="0" indent="0">
              <a:buNone/>
            </a:pPr>
            <a:r>
              <a:rPr lang="ru-RU" sz="2399" dirty="0"/>
              <a:t>Например, </a:t>
            </a:r>
            <a:r>
              <a:rPr lang="en-US" dirty="0"/>
              <a:t> </a:t>
            </a:r>
            <a:r>
              <a:rPr lang="en-US" b="1" dirty="0"/>
              <a:t>docker run --rm -p 8080:80 nginx</a:t>
            </a:r>
          </a:p>
          <a:p>
            <a:pPr marL="0" indent="0">
              <a:buNone/>
            </a:pPr>
            <a:endParaRPr lang="en-US" sz="2399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CF0DE1-FE8F-6F04-7BB5-E4F4CD70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205" y="4162025"/>
            <a:ext cx="4075638" cy="2006077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25A28F5-0DF3-E242-8E7D-862060173510}"/>
              </a:ext>
            </a:extLst>
          </p:cNvPr>
          <p:cNvSpPr txBox="1">
            <a:spLocks/>
          </p:cNvSpPr>
          <p:nvPr/>
        </p:nvSpPr>
        <p:spPr>
          <a:xfrm>
            <a:off x="837981" y="4581128"/>
            <a:ext cx="6250475" cy="172819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/>
              <a:t>Кроме того, для встроенного </a:t>
            </a:r>
            <a:r>
              <a:rPr lang="en-US" sz="1800" dirty="0"/>
              <a:t>“service discovery”</a:t>
            </a:r>
            <a:r>
              <a:rPr lang="ru-RU" sz="1800" dirty="0"/>
              <a:t> в </a:t>
            </a:r>
            <a:r>
              <a:rPr lang="en-US" sz="1800" dirty="0"/>
              <a:t>docker </a:t>
            </a:r>
            <a:r>
              <a:rPr lang="ru-RU" sz="1800" dirty="0"/>
              <a:t>существует </a:t>
            </a:r>
            <a:r>
              <a:rPr lang="ru-RU" sz="1800" b="1" dirty="0"/>
              <a:t>локальный</a:t>
            </a:r>
            <a:r>
              <a:rPr lang="en-US" sz="1800" b="1" dirty="0"/>
              <a:t> DNS </a:t>
            </a:r>
            <a:r>
              <a:rPr lang="en-US" sz="1800" dirty="0"/>
              <a:t>(127.0.0.11:53)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Для параметра </a:t>
            </a:r>
            <a:r>
              <a:rPr lang="en-US" sz="1800" b="1" dirty="0"/>
              <a:t>name</a:t>
            </a:r>
            <a:r>
              <a:rPr lang="en-US" sz="1800" dirty="0"/>
              <a:t> </a:t>
            </a:r>
            <a:r>
              <a:rPr lang="ru-RU" sz="1800" dirty="0"/>
              <a:t>контейнера автоматически настраивается преобразование имени в адрес контейнера внутри виртуальной сети</a:t>
            </a:r>
            <a:endParaRPr lang="en-US" sz="1800" dirty="0"/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11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Это другой сервер</a:t>
            </a:r>
            <a:endParaRPr lang="x-none" b="1" dirty="0"/>
          </a:p>
        </p:txBody>
      </p:sp>
      <p:pic>
        <p:nvPicPr>
          <p:cNvPr id="4" name="Объект 3" descr="Изображение выглядит как Компьютерная игра, снимок экрана, Программное обеспечение для видеоигр, Стратегическая видеоигра">
            <a:extLst>
              <a:ext uri="{FF2B5EF4-FFF2-40B4-BE49-F238E27FC236}">
                <a16:creationId xmlns:a16="http://schemas.microsoft.com/office/drawing/2014/main" xmlns="" id="{8DD82CC1-BAE3-CC4C-FA3D-6D95A3506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56" y="1701800"/>
            <a:ext cx="7802113" cy="4823544"/>
          </a:xfrm>
        </p:spPr>
      </p:pic>
    </p:spTree>
    <p:extLst>
      <p:ext uri="{BB962C8B-B14F-4D97-AF65-F5344CB8AC3E}">
        <p14:creationId xmlns:p14="http://schemas.microsoft.com/office/powerpoint/2010/main" val="12480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4AA16-21FE-978A-21E4-0F07B807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Создание своего образа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0C099E-B47F-1B3E-3FD2-450802F5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сборки своего образа используется команда </a:t>
            </a:r>
            <a:r>
              <a:rPr lang="en-US" b="1" dirty="0"/>
              <a:t>docker build </a:t>
            </a:r>
            <a:r>
              <a:rPr lang="ru-RU" dirty="0"/>
              <a:t>и особый файл </a:t>
            </a:r>
            <a:r>
              <a:rPr lang="en-US" b="1" dirty="0" err="1"/>
              <a:t>Dockefile</a:t>
            </a:r>
            <a:r>
              <a:rPr lang="ru-RU" dirty="0"/>
              <a:t>, который содержит набор инструкций, которые описывают слои в образе. </a:t>
            </a:r>
          </a:p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dirty="0"/>
              <a:t>Для сборки образа используется контекст, указанный в команде </a:t>
            </a:r>
            <a:r>
              <a:rPr lang="en-US" dirty="0"/>
              <a:t>docker build</a:t>
            </a:r>
            <a:r>
              <a:rPr lang="x-none" dirty="0"/>
              <a:t>, все содержимое загружается в докер демон, если какие-то файлы не требуются, то их можно обавить в файл </a:t>
            </a:r>
            <a:r>
              <a:rPr lang="en-US" b="1" dirty="0"/>
              <a:t>.</a:t>
            </a:r>
            <a:r>
              <a:rPr lang="en-US" b="1" dirty="0" err="1"/>
              <a:t>dockerignore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27AA9-2061-2345-B357-4F6987FC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buildx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DA8361-F948-D74F-B7ED-A7B4AB9C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Сборка под другие платформы, например вы работает на маке, а использовать его планируете на </a:t>
            </a:r>
            <a:r>
              <a:rPr lang="en-US" dirty="0"/>
              <a:t>Raspberry Pi</a:t>
            </a:r>
          </a:p>
          <a:p>
            <a:r>
              <a:rPr lang="en" dirty="0"/>
              <a:t>docker </a:t>
            </a:r>
            <a:r>
              <a:rPr lang="en" dirty="0" err="1"/>
              <a:t>buildx</a:t>
            </a:r>
            <a:r>
              <a:rPr lang="en" dirty="0"/>
              <a:t> build --platform </a:t>
            </a:r>
            <a:r>
              <a:rPr lang="en" dirty="0" err="1"/>
              <a:t>linux</a:t>
            </a:r>
            <a:r>
              <a:rPr lang="en" dirty="0"/>
              <a:t>/arm64 -f </a:t>
            </a:r>
            <a:r>
              <a:rPr lang="en" dirty="0" err="1"/>
              <a:t>Dockerfile.alpine</a:t>
            </a:r>
            <a:r>
              <a:rPr lang="en" dirty="0"/>
              <a:t> -t </a:t>
            </a:r>
            <a:r>
              <a:rPr lang="en" dirty="0" err="1"/>
              <a:t>devdotnetorg</a:t>
            </a:r>
            <a:r>
              <a:rPr lang="en" dirty="0"/>
              <a:t>/alpine-ssh:aarch64 . --load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F4E1A4-94F4-8643-BE68-278EBC381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04" y="3698038"/>
            <a:ext cx="5832648" cy="2916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9475C4-8299-3647-9987-07CC215A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3" y="3698038"/>
            <a:ext cx="504445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4BFAD6-8D56-0E49-61D7-7E4D9BCB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Основы</a:t>
            </a:r>
            <a:r>
              <a:rPr lang="en-US" b="1" dirty="0"/>
              <a:t> </a:t>
            </a:r>
            <a:r>
              <a:rPr lang="en-US" b="1" dirty="0" err="1"/>
              <a:t>Dockerfile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F4A786-AD0D-F752-776D-D140D378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6042"/>
            <a:ext cx="5468708" cy="43502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Всегда надо указывать базовый образ с помощью </a:t>
            </a:r>
            <a:r>
              <a:rPr lang="en-US" b="1" dirty="0"/>
              <a:t>FROM</a:t>
            </a:r>
            <a:r>
              <a:rPr lang="en-US" dirty="0"/>
              <a:t>. </a:t>
            </a:r>
            <a:r>
              <a:rPr lang="ru-RU" dirty="0"/>
              <a:t>Самый базовый образ </a:t>
            </a:r>
            <a:r>
              <a:rPr lang="en-US" dirty="0"/>
              <a:t>scratch</a:t>
            </a:r>
            <a:endParaRPr lang="ru-RU" dirty="0"/>
          </a:p>
          <a:p>
            <a:r>
              <a:rPr lang="ru-RU" dirty="0"/>
              <a:t>Чтобы скопировать файл из контекста </a:t>
            </a:r>
            <a:r>
              <a:rPr lang="en-US" b="1" dirty="0"/>
              <a:t>COPY</a:t>
            </a:r>
            <a:r>
              <a:rPr lang="en-US" dirty="0"/>
              <a:t> </a:t>
            </a:r>
            <a:r>
              <a:rPr lang="ru-RU" dirty="0"/>
              <a:t>/что-то в контексте /куда-то в образе</a:t>
            </a:r>
          </a:p>
          <a:p>
            <a:r>
              <a:rPr lang="ru-RU" dirty="0"/>
              <a:t>Чтобы запустить команду в образе </a:t>
            </a:r>
            <a:r>
              <a:rPr lang="en-US" b="1" dirty="0"/>
              <a:t>RUN</a:t>
            </a:r>
            <a:r>
              <a:rPr lang="ru-RU" dirty="0"/>
              <a:t> команда</a:t>
            </a:r>
          </a:p>
          <a:p>
            <a:r>
              <a:rPr lang="ru-RU" dirty="0"/>
              <a:t> </a:t>
            </a:r>
            <a:r>
              <a:rPr lang="en-US" b="1" dirty="0"/>
              <a:t>ENV</a:t>
            </a:r>
            <a:r>
              <a:rPr lang="en-US" dirty="0"/>
              <a:t> </a:t>
            </a:r>
            <a:r>
              <a:rPr lang="ru-RU" dirty="0"/>
              <a:t>позволяет определять переменные окружения для будущего контейнера</a:t>
            </a:r>
          </a:p>
          <a:p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DBBDC3-C660-ACB0-F464-749ED4835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90"/>
          <a:stretch/>
        </p:blipFill>
        <p:spPr>
          <a:xfrm>
            <a:off x="7558099" y="127401"/>
            <a:ext cx="3792744" cy="56171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3F6A69-4FEE-5D36-42F0-E139CEC72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18" y="5829134"/>
            <a:ext cx="4583506" cy="9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F4A786-AD0D-F752-776D-D140D378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88640"/>
            <a:ext cx="11593288" cy="6768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/>
              <a:t>FROM</a:t>
            </a:r>
            <a:r>
              <a:rPr lang="ru-RU" sz="2600" dirty="0"/>
              <a:t> — задаёт базовый (родительский) образ</a:t>
            </a:r>
          </a:p>
          <a:p>
            <a:pPr marL="0" indent="0">
              <a:buNone/>
            </a:pPr>
            <a:r>
              <a:rPr lang="ru-RU" sz="2600" b="1" dirty="0"/>
              <a:t>LABEL</a:t>
            </a:r>
            <a:r>
              <a:rPr lang="ru-RU" sz="2600" dirty="0"/>
              <a:t> — описывает метаданные. Например — сведения о том, кто создал и поддерживает образ</a:t>
            </a:r>
          </a:p>
          <a:p>
            <a:pPr marL="0" indent="0">
              <a:buNone/>
            </a:pPr>
            <a:r>
              <a:rPr lang="ru-RU" sz="2600" b="1" dirty="0"/>
              <a:t>ENV</a:t>
            </a:r>
            <a:r>
              <a:rPr lang="ru-RU" sz="2600" dirty="0"/>
              <a:t> — устанавливает постоянные переменные среды</a:t>
            </a:r>
          </a:p>
          <a:p>
            <a:pPr marL="0" indent="0">
              <a:buNone/>
            </a:pPr>
            <a:r>
              <a:rPr lang="ru-RU" sz="2600" b="1" dirty="0"/>
              <a:t>RUN</a:t>
            </a:r>
            <a:r>
              <a:rPr lang="ru-RU" sz="2600" dirty="0"/>
              <a:t> — выполняет команду и создаёт слой образа. Используется для установки в контейнер пакетов</a:t>
            </a:r>
          </a:p>
          <a:p>
            <a:pPr marL="0" indent="0">
              <a:buNone/>
            </a:pPr>
            <a:r>
              <a:rPr lang="ru-RU" sz="2600" b="1" dirty="0"/>
              <a:t>COPY</a:t>
            </a:r>
            <a:r>
              <a:rPr lang="ru-RU" sz="2600" dirty="0"/>
              <a:t> — копирует в контейнер файлы и папки</a:t>
            </a:r>
          </a:p>
          <a:p>
            <a:pPr marL="0" indent="0">
              <a:buNone/>
            </a:pPr>
            <a:r>
              <a:rPr lang="ru-RU" sz="2600" b="1" dirty="0"/>
              <a:t>ADD</a:t>
            </a:r>
            <a:r>
              <a:rPr lang="ru-RU" sz="2600" dirty="0"/>
              <a:t> — копирует файлы и папки в контейнер, может распаковывать локальные .</a:t>
            </a:r>
            <a:r>
              <a:rPr lang="ru-RU" sz="2600" dirty="0" err="1"/>
              <a:t>tar</a:t>
            </a:r>
            <a:r>
              <a:rPr lang="ru-RU" sz="2600" dirty="0"/>
              <a:t>-файлы</a:t>
            </a:r>
          </a:p>
          <a:p>
            <a:pPr marL="0" indent="0">
              <a:buNone/>
            </a:pPr>
            <a:r>
              <a:rPr lang="ru-RU" sz="2600" b="1" dirty="0"/>
              <a:t>CMD</a:t>
            </a:r>
            <a:r>
              <a:rPr lang="ru-RU" sz="2600" dirty="0"/>
              <a:t> — описывает команду с аргументами, которую нужно выполнить когда контейнер будет запущен. Аргументы могут быть переопределены при запуске контейнера. В файле может присутствовать лишь одна инструкция CMD</a:t>
            </a:r>
          </a:p>
          <a:p>
            <a:pPr marL="0" indent="0">
              <a:buNone/>
            </a:pPr>
            <a:r>
              <a:rPr lang="ru-RU" sz="2600" b="1" dirty="0"/>
              <a:t>WORKDIR</a:t>
            </a:r>
            <a:r>
              <a:rPr lang="ru-RU" sz="2600" dirty="0"/>
              <a:t> — задаёт рабочую директорию для следующей инструкции</a:t>
            </a:r>
          </a:p>
          <a:p>
            <a:pPr marL="0" indent="0">
              <a:buNone/>
            </a:pPr>
            <a:r>
              <a:rPr lang="ru-RU" sz="2600" b="1" dirty="0"/>
              <a:t>ARG</a:t>
            </a:r>
            <a:r>
              <a:rPr lang="ru-RU" sz="2600" dirty="0"/>
              <a:t> — задаёт переменные для передачи </a:t>
            </a:r>
            <a:r>
              <a:rPr lang="ru-RU" sz="2600" dirty="0" err="1"/>
              <a:t>Docker</a:t>
            </a:r>
            <a:r>
              <a:rPr lang="ru-RU" sz="2600" dirty="0"/>
              <a:t> во время сборки образа</a:t>
            </a:r>
          </a:p>
          <a:p>
            <a:pPr marL="0" indent="0">
              <a:buNone/>
            </a:pPr>
            <a:r>
              <a:rPr lang="ru-RU" sz="2600" b="1" dirty="0"/>
              <a:t>ENTRYPOINT</a:t>
            </a:r>
            <a:r>
              <a:rPr lang="ru-RU" sz="2600" dirty="0"/>
              <a:t> — предоставляет команду с аргументами для вызова во время выполнения контейнера. Аргументы не переопределяются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83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CC20A-F161-91D7-3AA5-2B0B7264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89" y="188640"/>
            <a:ext cx="10157354" cy="1397000"/>
          </a:xfrm>
        </p:spPr>
        <p:txBody>
          <a:bodyPr/>
          <a:lstStyle/>
          <a:p>
            <a:r>
              <a:rPr lang="ru-RU" b="1" dirty="0"/>
              <a:t>Использование слоев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34D130-1B1D-B59D-93A6-20FB75B0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3"/>
            <a:ext cx="10512862" cy="1451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dirty="0"/>
              <a:t>Команды </a:t>
            </a:r>
            <a:r>
              <a:rPr lang="en-US" dirty="0"/>
              <a:t>RUN </a:t>
            </a:r>
            <a:r>
              <a:rPr lang="x-none" dirty="0"/>
              <a:t>и </a:t>
            </a:r>
            <a:r>
              <a:rPr lang="en-US" dirty="0"/>
              <a:t>COPY </a:t>
            </a:r>
            <a:r>
              <a:rPr lang="x-none" dirty="0"/>
              <a:t>пораждают слои, слой – это изменения в файловой системе, вызванные вышей </a:t>
            </a:r>
            <a:r>
              <a:rPr lang="x-none"/>
              <a:t>командой (</a:t>
            </a:r>
            <a:r>
              <a:rPr lang="ru-RU" dirty="0"/>
              <a:t>н</a:t>
            </a:r>
            <a:r>
              <a:rPr lang="x-none"/>
              <a:t>овые </a:t>
            </a:r>
            <a:r>
              <a:rPr lang="x-none" dirty="0"/>
              <a:t>файлы или </a:t>
            </a:r>
            <a:r>
              <a:rPr lang="x-none"/>
              <a:t>удаления)</a:t>
            </a:r>
            <a:r>
              <a:rPr lang="ru-RU" dirty="0"/>
              <a:t> </a:t>
            </a:r>
            <a:r>
              <a:rPr lang="x-none"/>
              <a:t>ВАЖНО</a:t>
            </a:r>
            <a:r>
              <a:rPr lang="x-none" dirty="0"/>
              <a:t>! Слой «запекается» в момент вызова команды.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C9DA3-B670-BF4C-7B35-0AE12007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51" y="3176624"/>
            <a:ext cx="7770376" cy="31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6B7F17-3F1B-43C2-0B60-37275FA3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Использование слоев (часть 2)</a:t>
            </a:r>
            <a:endParaRPr lang="x-none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5C50FD3-D23C-3D70-8B74-F33C6B075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252" y="1566100"/>
            <a:ext cx="7998916" cy="3123386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DE45064-79AB-6EEE-F097-FFC4824FE948}"/>
              </a:ext>
            </a:extLst>
          </p:cNvPr>
          <p:cNvSpPr txBox="1">
            <a:spLocks/>
          </p:cNvSpPr>
          <p:nvPr/>
        </p:nvSpPr>
        <p:spPr>
          <a:xfrm>
            <a:off x="601278" y="4968474"/>
            <a:ext cx="10821725" cy="1451453"/>
          </a:xfrm>
          <a:prstGeom prst="rect">
            <a:avLst/>
          </a:prstGeom>
        </p:spPr>
        <p:txBody>
          <a:bodyPr vert="horz" lIns="91416" tIns="45708" rIns="91416" bIns="4570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99" dirty="0"/>
              <a:t>Т</a:t>
            </a:r>
            <a:r>
              <a:rPr lang="x-none" sz="2799" dirty="0"/>
              <a:t>аким образом в кажом слое рекоммендуется минимизировать колличество создаваемых ненужных файлов, те сразу их чистить</a:t>
            </a:r>
            <a:r>
              <a:rPr lang="en-US" sz="2799" dirty="0"/>
              <a:t>.</a:t>
            </a:r>
            <a:br>
              <a:rPr lang="en-US" sz="2799" dirty="0"/>
            </a:br>
            <a:r>
              <a:rPr lang="ru-RU" sz="2799" dirty="0"/>
              <a:t>Например, </a:t>
            </a:r>
            <a:r>
              <a:rPr lang="en-US" sz="2799" i="1" dirty="0"/>
              <a:t>RUN yum install package &amp;&amp; yum clean all</a:t>
            </a:r>
            <a:endParaRPr lang="x-none" sz="2799" i="1" dirty="0"/>
          </a:p>
        </p:txBody>
      </p:sp>
    </p:spTree>
    <p:extLst>
      <p:ext uri="{BB962C8B-B14F-4D97-AF65-F5344CB8AC3E}">
        <p14:creationId xmlns:p14="http://schemas.microsoft.com/office/powerpoint/2010/main" val="13121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C4DEC-571F-82E8-625D-7D2AB9B7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4193047" cy="1397000"/>
          </a:xfrm>
        </p:spPr>
        <p:txBody>
          <a:bodyPr/>
          <a:lstStyle/>
          <a:p>
            <a:r>
              <a:rPr lang="x-none" b="1" dirty="0"/>
              <a:t>Слои и кеш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6420BF-47B2-171C-A02E-80682404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6042"/>
            <a:ext cx="4472374" cy="43502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Docker </a:t>
            </a:r>
            <a:r>
              <a:rPr lang="ru-RU" dirty="0"/>
              <a:t>высчитывает </a:t>
            </a:r>
            <a:r>
              <a:rPr lang="ru-RU" dirty="0" err="1"/>
              <a:t>хеш</a:t>
            </a:r>
            <a:r>
              <a:rPr lang="ru-RU" dirty="0"/>
              <a:t> от каждого слоя, при попытке его собрать, </a:t>
            </a:r>
            <a:r>
              <a:rPr lang="ru-RU" dirty="0" err="1"/>
              <a:t>хеш</a:t>
            </a:r>
            <a:r>
              <a:rPr lang="ru-RU" dirty="0"/>
              <a:t> слоя считается в зависимости от </a:t>
            </a:r>
            <a:r>
              <a:rPr lang="ru-RU" dirty="0" err="1"/>
              <a:t>хеша</a:t>
            </a:r>
            <a:r>
              <a:rPr lang="ru-RU" dirty="0"/>
              <a:t> предыдущего слоя, </a:t>
            </a:r>
            <a:r>
              <a:rPr lang="ru-RU" dirty="0" err="1"/>
              <a:t>т.о</a:t>
            </a:r>
            <a:r>
              <a:rPr lang="ru-RU" dirty="0"/>
              <a:t>. если поменялся предыдущий слой, все последующие слои </a:t>
            </a:r>
            <a:r>
              <a:rPr lang="ru-RU" dirty="0" err="1"/>
              <a:t>пересоберутся</a:t>
            </a:r>
            <a:r>
              <a:rPr lang="ru-RU" dirty="0"/>
              <a:t>.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D46BC9-AE92-4CFA-E303-4836F901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513" y="-3654"/>
            <a:ext cx="6652312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F223F-5649-90B1-E6E3-EC47EB4D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548680"/>
            <a:ext cx="10157354" cy="1397000"/>
          </a:xfrm>
        </p:spPr>
        <p:txBody>
          <a:bodyPr/>
          <a:lstStyle/>
          <a:p>
            <a:r>
              <a:rPr lang="ru-RU" b="1" dirty="0"/>
              <a:t>Много </a:t>
            </a:r>
            <a:r>
              <a:rPr lang="x-none" b="1"/>
              <a:t>слоев с кешом</a:t>
            </a:r>
            <a:r>
              <a:rPr lang="ru-RU" b="1" dirty="0"/>
              <a:t/>
            </a:r>
            <a:br>
              <a:rPr lang="ru-RU" b="1" dirty="0"/>
            </a:br>
            <a:r>
              <a:rPr lang="x-none" b="1"/>
              <a:t>или </a:t>
            </a:r>
            <a:r>
              <a:rPr lang="x-none" b="1" dirty="0"/>
              <a:t>минимизировать размер?!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C0923E-6846-2975-ADCB-B4E0AD10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2174280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x-none" dirty="0"/>
              <a:t>Как и везде в </a:t>
            </a:r>
            <a:r>
              <a:rPr lang="en-US" dirty="0"/>
              <a:t>IT </a:t>
            </a:r>
            <a:r>
              <a:rPr lang="x-none" dirty="0"/>
              <a:t>нет идеального ответа на этот вопрос, все зависит от условий использования образа и задач:</a:t>
            </a:r>
          </a:p>
          <a:p>
            <a:r>
              <a:rPr lang="x-none" dirty="0"/>
              <a:t>Образ часто скачивается,  но мало меняется – минимизируйте размер, уменьшив число слоев.</a:t>
            </a:r>
          </a:p>
          <a:p>
            <a:r>
              <a:rPr lang="x-none" dirty="0"/>
              <a:t>Образ постоянно пересобирается – выделите слои, которые меняются редко и добавляйте изменения в последнем слое (например, сначала установка зависимостей, потом копируем исходный код)</a:t>
            </a:r>
            <a:br>
              <a:rPr lang="x-none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323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880A7A-F6E3-3F11-134A-4B84D3AF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Лайфхак с компилируемыми приложениями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AF55EB-B6DD-9B3F-EB20-CC904E6D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26043"/>
            <a:ext cx="10512862" cy="13252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Докер позволяет во время сборки использовать дополнительные образы для сборки кода, отделив сборочную часть и эксплуатационную, с целью минимизации места</a:t>
            </a:r>
            <a:br>
              <a:rPr lang="ru-RU" dirty="0"/>
            </a:br>
            <a:r>
              <a:rPr lang="ru-RU" dirty="0"/>
              <a:t> 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5A8A9A-EC23-7EC2-D9AC-3EA76A662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83" y="2963930"/>
            <a:ext cx="7072058" cy="31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F223F-5649-90B1-E6E3-EC47EB4D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548680"/>
            <a:ext cx="10157354" cy="1397000"/>
          </a:xfrm>
        </p:spPr>
        <p:txBody>
          <a:bodyPr/>
          <a:lstStyle/>
          <a:p>
            <a:r>
              <a:rPr lang="en-US" b="1" dirty="0"/>
              <a:t>Best practice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C0923E-6846-2975-ADCB-B4E0AD10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2174280"/>
            <a:ext cx="10157354" cy="4470400"/>
          </a:xfrm>
        </p:spPr>
        <p:txBody>
          <a:bodyPr/>
          <a:lstStyle/>
          <a:p>
            <a:r>
              <a:rPr lang="ru-RU" dirty="0"/>
              <a:t>Берите минимальный базовый образ</a:t>
            </a:r>
          </a:p>
          <a:p>
            <a:r>
              <a:rPr lang="ru-RU" dirty="0"/>
              <a:t>Копируйте только нужные файлы</a:t>
            </a:r>
          </a:p>
          <a:p>
            <a:r>
              <a:rPr lang="ru-RU" dirty="0"/>
              <a:t>Фиксируйте версии при установке</a:t>
            </a:r>
          </a:p>
          <a:p>
            <a:r>
              <a:rPr lang="ru-RU" dirty="0"/>
              <a:t>Используйте </a:t>
            </a:r>
            <a:r>
              <a:rPr lang="en-US" dirty="0"/>
              <a:t>Multistage</a:t>
            </a:r>
            <a:endParaRPr lang="ru-RU" dirty="0"/>
          </a:p>
          <a:p>
            <a:r>
              <a:rPr lang="ru-RU" dirty="0"/>
              <a:t>Используете кэш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282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 это большой сервер</a:t>
            </a:r>
            <a:endParaRPr lang="x-none" b="1" dirty="0"/>
          </a:p>
        </p:txBody>
      </p:sp>
      <p:pic>
        <p:nvPicPr>
          <p:cNvPr id="4" name="Объект 3" descr="Изображение выглядит как трава, снимок экрана, небо, зеле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E4B4AE-F4D1-99A2-C5EE-4D464428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55" y="1772816"/>
            <a:ext cx="7802113" cy="4470400"/>
          </a:xfrm>
        </p:spPr>
      </p:pic>
    </p:spTree>
    <p:extLst>
      <p:ext uri="{BB962C8B-B14F-4D97-AF65-F5344CB8AC3E}">
        <p14:creationId xmlns:p14="http://schemas.microsoft.com/office/powerpoint/2010/main" val="7022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F6ADA-BADF-F34A-AB07-A4A00156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 вас шизофрения, если вы…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8FF00F-C382-5F4C-B1B2-042E8739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ставите внутрь </a:t>
            </a:r>
            <a:r>
              <a:rPr lang="en-US" dirty="0"/>
              <a:t>docker-</a:t>
            </a:r>
            <a:r>
              <a:rPr lang="ru-RU" dirty="0"/>
              <a:t>контейнера более одного приложения или запустить несколько </a:t>
            </a:r>
            <a:r>
              <a:rPr lang="ru-RU" b="1" dirty="0"/>
              <a:t>независимых</a:t>
            </a:r>
            <a:r>
              <a:rPr lang="ru-RU" dirty="0"/>
              <a:t> процессов</a:t>
            </a:r>
          </a:p>
          <a:p>
            <a:r>
              <a:rPr lang="ru-RU" dirty="0"/>
              <a:t>ставите внутрь</a:t>
            </a:r>
            <a:r>
              <a:rPr lang="en-US" dirty="0"/>
              <a:t> docker-</a:t>
            </a:r>
            <a:r>
              <a:rPr lang="ru-RU" dirty="0"/>
              <a:t>контейнера </a:t>
            </a:r>
            <a:r>
              <a:rPr lang="en-US" dirty="0" err="1"/>
              <a:t>systemd</a:t>
            </a:r>
            <a:r>
              <a:rPr lang="ru-RU" dirty="0"/>
              <a:t> или </a:t>
            </a:r>
            <a:r>
              <a:rPr lang="en-US" dirty="0" err="1"/>
              <a:t>init</a:t>
            </a:r>
            <a:endParaRPr lang="en-US" dirty="0"/>
          </a:p>
          <a:p>
            <a:r>
              <a:rPr lang="ru-RU" dirty="0"/>
              <a:t>меняете схему сборки логов внутри</a:t>
            </a:r>
            <a:r>
              <a:rPr lang="en-US" dirty="0"/>
              <a:t> docker-</a:t>
            </a:r>
            <a:r>
              <a:rPr lang="ru-RU" dirty="0"/>
              <a:t>контейнера с использованием </a:t>
            </a:r>
            <a:r>
              <a:rPr lang="en-US" dirty="0" err="1"/>
              <a:t>journald</a:t>
            </a:r>
            <a:r>
              <a:rPr lang="en-US" dirty="0"/>
              <a:t> </a:t>
            </a:r>
            <a:r>
              <a:rPr lang="ru-RU" dirty="0"/>
              <a:t>или </a:t>
            </a:r>
            <a:r>
              <a:rPr lang="en-US" dirty="0" err="1"/>
              <a:t>rsyslog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98AEAF-2F41-E04A-8720-0BC889C3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4129989"/>
            <a:ext cx="4429894" cy="2508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7D2E00-5D61-2B47-979C-AFC9871DDCBA}"/>
              </a:ext>
            </a:extLst>
          </p:cNvPr>
          <p:cNvSpPr txBox="1"/>
          <p:nvPr/>
        </p:nvSpPr>
        <p:spPr>
          <a:xfrm>
            <a:off x="1125860" y="4182179"/>
            <a:ext cx="591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накапливаете изменения внутри </a:t>
            </a:r>
            <a:r>
              <a:rPr lang="en-US" dirty="0"/>
              <a:t>docker-</a:t>
            </a:r>
            <a:r>
              <a:rPr lang="ru-RU" dirty="0"/>
              <a:t>контейнера</a:t>
            </a:r>
          </a:p>
        </p:txBody>
      </p:sp>
    </p:spTree>
    <p:extLst>
      <p:ext uri="{BB962C8B-B14F-4D97-AF65-F5344CB8AC3E}">
        <p14:creationId xmlns:p14="http://schemas.microsoft.com/office/powerpoint/2010/main" val="6023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F6ADA-BADF-F34A-AB07-A4A00156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12 факторное приложение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8FF00F-C382-5F4C-B1B2-042E8739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https://12factor.net/ru/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/>
              <a:t>Сборник рекомендаций по разработке и сопровождению приложений, которые планируется запускать в облачной/контейнерной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30006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543601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>
                <a:ea typeface="DejaVu Sans"/>
                <a:cs typeface="DejaVu Sans"/>
              </a:rPr>
              <a:t>Docker – сетевое взаимодействие</a:t>
            </a:r>
            <a:endParaRPr sz="3600">
              <a:ea typeface="DejaVu Sans"/>
              <a:cs typeface="DejaVu Sans"/>
            </a:endParaRPr>
          </a:p>
        </p:txBody>
      </p:sp>
      <p:sp>
        <p:nvSpPr>
          <p:cNvPr id="896208218" name=" 896208217"/>
          <p:cNvSpPr/>
          <p:nvPr/>
        </p:nvSpPr>
        <p:spPr bwMode="auto">
          <a:xfrm>
            <a:off x="5215706" y="4083612"/>
            <a:ext cx="201586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1401681576" name="Рисунок 14016815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6494" y="1762498"/>
            <a:ext cx="9133071" cy="44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891288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>
                <a:ea typeface="DejaVu Sans"/>
                <a:cs typeface="DejaVu Sans"/>
              </a:rPr>
              <a:t>Docker – сетевое взаимодействие</a:t>
            </a:r>
            <a:endParaRPr sz="3600">
              <a:ea typeface="DejaVu Sans"/>
              <a:cs typeface="DejaVu Sans"/>
            </a:endParaRPr>
          </a:p>
        </p:txBody>
      </p:sp>
      <p:sp>
        <p:nvSpPr>
          <p:cNvPr id="899761597" name=" 899761596"/>
          <p:cNvSpPr/>
          <p:nvPr/>
        </p:nvSpPr>
        <p:spPr bwMode="auto">
          <a:xfrm>
            <a:off x="5215706" y="4083612"/>
            <a:ext cx="201586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372172256" name="Рисунок 3721722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0267" y="1691140"/>
            <a:ext cx="9088288" cy="41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258233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ea typeface="DejaVu Sans"/>
                <a:cs typeface="DejaVu Sans"/>
              </a:rPr>
              <a:t>Docker Network Drivers</a:t>
            </a:r>
            <a:endParaRPr/>
          </a:p>
        </p:txBody>
      </p:sp>
      <p:sp>
        <p:nvSpPr>
          <p:cNvPr id="232593762" name="Объект 2"/>
          <p:cNvSpPr>
            <a:spLocks noGrp="1"/>
          </p:cNvSpPr>
          <p:nvPr>
            <p:ph idx="1"/>
          </p:nvPr>
        </p:nvSpPr>
        <p:spPr bwMode="auto">
          <a:xfrm>
            <a:off x="837979" y="2082243"/>
            <a:ext cx="10933313" cy="4551083"/>
          </a:xfrm>
        </p:spPr>
        <p:txBody>
          <a:bodyPr vertOverflow="overflow" horzOverflow="clip" vert="horz" wrap="square" lIns="91416" tIns="45708" rIns="91416" bIns="45708" numCol="1" spcCol="0" rtlCol="0" fromWordArt="0" anchor="t" anchorCtr="0" forceAA="0" compatLnSpc="0">
            <a:normAutofit fontScale="95000" lnSpcReduction="11000"/>
          </a:bodyPr>
          <a:lstStyle/>
          <a:p>
            <a:pPr>
              <a:defRPr/>
            </a:pPr>
            <a:r>
              <a:rPr sz="1400" b="1">
                <a:latin typeface="Century Gothic"/>
                <a:ea typeface="DejaVu Sans"/>
                <a:cs typeface="DejaVu Sans"/>
              </a:rPr>
              <a:t>Bridge network </a:t>
            </a:r>
            <a:r>
              <a:rPr sz="1400">
                <a:latin typeface="Century Gothic"/>
                <a:ea typeface="DejaVu Sans"/>
                <a:cs typeface="DejaVu Sans"/>
              </a:rPr>
              <a:t>при запуске Docker автоматически создается сеть типа мост по умолчанию. Недавно запущенные контейнеры будут автоматически подключаться к нему. </a:t>
            </a:r>
            <a:br>
              <a:rPr sz="1400">
                <a:latin typeface="Century Gothic"/>
                <a:ea typeface="DejaVu Sans"/>
                <a:cs typeface="DejaVu Sans"/>
              </a:rPr>
            </a:br>
            <a:endParaRPr sz="1400">
              <a:latin typeface="Century Gothic"/>
              <a:ea typeface="DejaVu Sans"/>
              <a:cs typeface="DejaVu Sans"/>
            </a:endParaRPr>
          </a:p>
          <a:p>
            <a:pPr>
              <a:defRPr/>
            </a:pPr>
            <a:r>
              <a:rPr sz="1400" b="1">
                <a:latin typeface="Century Gothic"/>
                <a:ea typeface="DejaVu Sans"/>
                <a:cs typeface="DejaVu Sans"/>
              </a:rPr>
              <a:t>Host network :</a:t>
            </a:r>
            <a:r>
              <a:rPr sz="1400">
                <a:latin typeface="Century Gothic"/>
                <a:ea typeface="DejaVu Sans"/>
                <a:cs typeface="DejaVu Sans"/>
              </a:rPr>
              <a:t> удаляет сетевую изоляцию между контейнером и хостом Docker и напрямую использует сеть хоста. Если вы запускаете контейнер, который привязывается к порту 80, и вы используете хост-сеть, приложение контейнера доступно через порт 80 по IP-адресу хоста. Означает, что вы не сможете запускать несколько веб-контейнеров на одном хосте, на одном и том же порту, так как порт теперь является общим для всех контейнеров в сети хоста.</a:t>
            </a:r>
            <a:br>
              <a:rPr sz="1400">
                <a:latin typeface="Century Gothic"/>
                <a:ea typeface="DejaVu Sans"/>
                <a:cs typeface="DejaVu Sans"/>
              </a:rPr>
            </a:br>
            <a:endParaRPr sz="1400">
              <a:latin typeface="Century Gothic"/>
              <a:ea typeface="DejaVu Sans"/>
              <a:cs typeface="DejaVu Sans"/>
            </a:endParaRPr>
          </a:p>
          <a:p>
            <a:pPr>
              <a:defRPr/>
            </a:pPr>
            <a:r>
              <a:rPr sz="1400" b="1">
                <a:latin typeface="Century Gothic"/>
                <a:ea typeface="DejaVu Sans"/>
                <a:cs typeface="DejaVu Sans"/>
              </a:rPr>
              <a:t>None network : </a:t>
            </a:r>
            <a:r>
              <a:rPr sz="1400">
                <a:latin typeface="Century Gothic"/>
                <a:ea typeface="DejaVu Sans"/>
                <a:cs typeface="DejaVu Sans"/>
              </a:rPr>
              <a:t>в сети такого типа контейнеры не подключены ни к одной сети и не имеют доступа к внешней сети или другим контейнерам. Итак, эта сеть используется, когда вы хотите полностью отключить сетевой стек в контейнере.</a:t>
            </a:r>
            <a:br>
              <a:rPr sz="1400">
                <a:latin typeface="Century Gothic"/>
                <a:ea typeface="DejaVu Sans"/>
                <a:cs typeface="DejaVu Sans"/>
              </a:rPr>
            </a:br>
            <a:endParaRPr sz="1400">
              <a:latin typeface="Century Gothic"/>
              <a:ea typeface="DejaVu Sans"/>
              <a:cs typeface="DejaVu Sans"/>
            </a:endParaRPr>
          </a:p>
          <a:p>
            <a:pPr>
              <a:defRPr/>
            </a:pPr>
            <a:r>
              <a:rPr sz="1400" b="1">
                <a:latin typeface="Century Gothic"/>
                <a:ea typeface="DejaVu Sans"/>
                <a:cs typeface="DejaVu Sans"/>
              </a:rPr>
              <a:t>Overlay network :</a:t>
            </a:r>
            <a:r>
              <a:rPr sz="1400">
                <a:latin typeface="Century Gothic"/>
                <a:ea typeface="DejaVu Sans"/>
                <a:cs typeface="DejaVu Sans"/>
              </a:rPr>
              <a:t> Создает внутреннюю частную сеть, которая охватывает все узлы, участвующие в кластере. Таким образом, оверлейные сети облегчают обмен данными между хост-машиной и автономным контейнером или между двумя автономными контейнерами на разных демонах Docker.</a:t>
            </a:r>
            <a:br>
              <a:rPr sz="1400">
                <a:latin typeface="Century Gothic"/>
                <a:ea typeface="DejaVu Sans"/>
                <a:cs typeface="DejaVu Sans"/>
              </a:rPr>
            </a:br>
            <a:endParaRPr sz="1400">
              <a:latin typeface="Century Gothic"/>
              <a:ea typeface="DejaVu Sans"/>
              <a:cs typeface="DejaVu Sans"/>
            </a:endParaRPr>
          </a:p>
          <a:p>
            <a:pPr>
              <a:defRPr/>
            </a:pPr>
            <a:r>
              <a:rPr sz="1400" b="1">
                <a:latin typeface="Century Gothic"/>
                <a:ea typeface="DejaVu Sans"/>
                <a:cs typeface="DejaVu Sans"/>
              </a:rPr>
              <a:t>Macvlan network :</a:t>
            </a:r>
            <a:r>
              <a:rPr sz="1400">
                <a:latin typeface="Century Gothic"/>
                <a:ea typeface="DejaVu Sans"/>
                <a:cs typeface="DejaVu Sans"/>
              </a:rPr>
              <a:t> Некоторые приложения, особенно устаревшие приложения, отслеживающие сетевой трафик, ожидают прямого подключения к физической сети. В такой ситуации вы можете использовать сетевой драйвер Macvlan для назначения MAC-адреса виртуальному сетевому интерфейсу каждого контейнера, что делает его физическим сетевым интерфейсом, напрямую подключенным к физической сети.</a:t>
            </a:r>
            <a:endParaRPr/>
          </a:p>
        </p:txBody>
      </p:sp>
      <p:sp>
        <p:nvSpPr>
          <p:cNvPr id="1920122520" name=" 1920122519"/>
          <p:cNvSpPr/>
          <p:nvPr/>
        </p:nvSpPr>
        <p:spPr bwMode="auto">
          <a:xfrm>
            <a:off x="13199810" y="4301594"/>
            <a:ext cx="247674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1025844029" name="Рисунок 10258440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04962" y="972189"/>
            <a:ext cx="5114725" cy="9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644867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ea typeface="DejaVu Sans"/>
                <a:cs typeface="DejaVu Sans"/>
              </a:rPr>
              <a:t>Docker – Bridge Network</a:t>
            </a:r>
            <a:endParaRPr/>
          </a:p>
        </p:txBody>
      </p:sp>
      <p:sp>
        <p:nvSpPr>
          <p:cNvPr id="1806618315" name=" 1806618314"/>
          <p:cNvSpPr/>
          <p:nvPr/>
        </p:nvSpPr>
        <p:spPr bwMode="auto">
          <a:xfrm>
            <a:off x="4204244" y="3125213"/>
            <a:ext cx="168308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1138902325" name="Рисунок 11389023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2332" y="1511128"/>
            <a:ext cx="6993692" cy="3908078"/>
          </a:xfrm>
          <a:prstGeom prst="rect">
            <a:avLst/>
          </a:prstGeom>
        </p:spPr>
      </p:pic>
      <p:sp>
        <p:nvSpPr>
          <p:cNvPr id="852572326" name="TextBox 852572325"/>
          <p:cNvSpPr txBox="1"/>
          <p:nvPr/>
        </p:nvSpPr>
        <p:spPr bwMode="auto">
          <a:xfrm>
            <a:off x="7633221" y="1101273"/>
            <a:ext cx="4334710" cy="4809947"/>
          </a:xfrm>
          <a:prstGeom prst="rect">
            <a:avLst/>
          </a:prstGeom>
          <a:noFill/>
        </p:spPr>
        <p:txBody>
          <a:bodyPr vertOverflow="overflow" horzOverflow="clip" vert="horz" wrap="square" lIns="91416" tIns="45708" rIns="91416" bIns="45708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000">
                <a:latin typeface="Century Gothic"/>
                <a:ea typeface="DejaVu Sans"/>
                <a:cs typeface="DejaVu Sans"/>
              </a:rPr>
              <a:t>Veth(Virtual Ethernet) — использование сетевого стека хост системы. На хосте создается мост который подключается к одному из физических интерфейсов. При запуске контейнера с таким типом сети, на хосте создается специальный виртуальный интерфейс коммутируемый к мосту. Этот виртуальный интерфейс (хост системы) фактически и использует контейнер для взаимодействия с внешней средой.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89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666090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ea typeface="DejaVu Sans"/>
                <a:cs typeface="DejaVu Sans"/>
              </a:rPr>
              <a:t>Docker – Bridge Network</a:t>
            </a:r>
            <a:endParaRPr/>
          </a:p>
        </p:txBody>
      </p:sp>
      <p:sp>
        <p:nvSpPr>
          <p:cNvPr id="1264788198" name=" 1264788197"/>
          <p:cNvSpPr/>
          <p:nvPr/>
        </p:nvSpPr>
        <p:spPr bwMode="auto">
          <a:xfrm>
            <a:off x="4204244" y="3125213"/>
            <a:ext cx="168308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sp>
        <p:nvSpPr>
          <p:cNvPr id="706597929" name=" 706597928"/>
          <p:cNvSpPr/>
          <p:nvPr/>
        </p:nvSpPr>
        <p:spPr bwMode="auto">
          <a:xfrm>
            <a:off x="3923952" y="3571506"/>
            <a:ext cx="183320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2060916778" name="Рисунок 206091677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9713" y="1610198"/>
            <a:ext cx="9871708" cy="46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710021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ea typeface="DejaVu Sans"/>
                <a:cs typeface="DejaVu Sans"/>
              </a:rPr>
              <a:t>Пример работы контейнеров с сетью</a:t>
            </a:r>
          </a:p>
        </p:txBody>
      </p:sp>
      <p:sp>
        <p:nvSpPr>
          <p:cNvPr id="755026506" name=" 755026505"/>
          <p:cNvSpPr/>
          <p:nvPr/>
        </p:nvSpPr>
        <p:spPr bwMode="auto">
          <a:xfrm>
            <a:off x="7919120" y="4805957"/>
            <a:ext cx="254850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212308577" name="Рисунок 2123085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78" y="1514973"/>
            <a:ext cx="9268902" cy="45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48894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ea typeface="DejaVu Sans"/>
                <a:cs typeface="DejaVu Sans"/>
              </a:rPr>
              <a:t>Пример работы контейнеров с сетью</a:t>
            </a:r>
          </a:p>
        </p:txBody>
      </p:sp>
      <p:sp>
        <p:nvSpPr>
          <p:cNvPr id="772136352" name=" 772136351"/>
          <p:cNvSpPr/>
          <p:nvPr/>
        </p:nvSpPr>
        <p:spPr bwMode="auto">
          <a:xfrm>
            <a:off x="7296525" y="4916417"/>
            <a:ext cx="254850" cy="365700"/>
          </a:xfrm>
        </p:spPr>
        <p:txBody>
          <a:bodyPr rot="0" spcFirstLastPara="0" vertOverflow="overflow" horzOverflow="clip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674991954" name="Рисунок 6749919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67583" y="1625434"/>
            <a:ext cx="8494086" cy="36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Это проблемы на сервере</a:t>
            </a:r>
            <a:endParaRPr lang="x-none" b="1" dirty="0"/>
          </a:p>
        </p:txBody>
      </p:sp>
      <p:pic>
        <p:nvPicPr>
          <p:cNvPr id="7" name="Объект 6" descr="Изображение выглядит как снимок экрана, Компьютерная игра, мультфильм, Стратегическая видеоиг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FDC8F9B-9318-61DF-C67C-F3447CE8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56" y="1701800"/>
            <a:ext cx="7802113" cy="4470400"/>
          </a:xfrm>
        </p:spPr>
      </p:pic>
    </p:spTree>
    <p:extLst>
      <p:ext uri="{BB962C8B-B14F-4D97-AF65-F5344CB8AC3E}">
        <p14:creationId xmlns:p14="http://schemas.microsoft.com/office/powerpoint/2010/main" val="17810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 это контейнеризация</a:t>
            </a:r>
            <a:endParaRPr lang="x-none" b="1" dirty="0"/>
          </a:p>
        </p:txBody>
      </p:sp>
      <p:pic>
        <p:nvPicPr>
          <p:cNvPr id="4" name="Объект 3" descr="Изображение выглядит как снимок экрана, трав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399E01D-B8AD-8F09-FB15-5B426042B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55" y="1916832"/>
            <a:ext cx="7802113" cy="4470400"/>
          </a:xfrm>
        </p:spPr>
      </p:pic>
    </p:spTree>
    <p:extLst>
      <p:ext uri="{BB962C8B-B14F-4D97-AF65-F5344CB8AC3E}">
        <p14:creationId xmlns:p14="http://schemas.microsoft.com/office/powerpoint/2010/main" val="40958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FFD3F0B-FAF5-E941-90BE-976752E80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422079"/>
            <a:ext cx="4813337" cy="601384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F50723-FCA6-CD4B-A6BC-3B3BB28EF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5" y="2348880"/>
            <a:ext cx="5080000" cy="28829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C87F99F-1964-3D42-9F9E-5DA03B0A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395" y="76200"/>
            <a:ext cx="5324267" cy="1397000"/>
          </a:xfrm>
        </p:spPr>
        <p:txBody>
          <a:bodyPr/>
          <a:lstStyle/>
          <a:p>
            <a:r>
              <a:rPr lang="ru-RU" b="1" dirty="0"/>
              <a:t>Контейнеры…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19280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6BAC-979F-BB05-F570-ABF10B8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Виртуализация</a:t>
            </a:r>
            <a:endParaRPr lang="x-none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18D818-0887-0526-7ECD-57A600921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599" y="1701800"/>
            <a:ext cx="8428826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4873beb7-5857-4685-be1f-d57550cc96c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1655</Words>
  <Application>Microsoft Office PowerPoint</Application>
  <PresentationFormat>Произвольный</PresentationFormat>
  <Paragraphs>199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Книги в формате 16 x 9</vt:lpstr>
      <vt:lpstr>Лекция №2</vt:lpstr>
      <vt:lpstr>Это наше приложение</vt:lpstr>
      <vt:lpstr>Это наш сервер</vt:lpstr>
      <vt:lpstr>Это другой сервер</vt:lpstr>
      <vt:lpstr>А это большой сервер</vt:lpstr>
      <vt:lpstr>Это проблемы на сервере</vt:lpstr>
      <vt:lpstr>А это контейнеризация</vt:lpstr>
      <vt:lpstr>Контейнеры…</vt:lpstr>
      <vt:lpstr>Виртуализация</vt:lpstr>
      <vt:lpstr>Гипервизоры первого типа</vt:lpstr>
      <vt:lpstr>Гипервизоры второго типа</vt:lpstr>
      <vt:lpstr>Плюсы виртуализации</vt:lpstr>
      <vt:lpstr>Недостатки виртуализации</vt:lpstr>
      <vt:lpstr>Еще раз о namespaces</vt:lpstr>
      <vt:lpstr>А что если…</vt:lpstr>
      <vt:lpstr>Bocker</vt:lpstr>
      <vt:lpstr>Связь с виртуализацией</vt:lpstr>
      <vt:lpstr>Эволюция контейнеризации</vt:lpstr>
      <vt:lpstr>OpenVZ</vt:lpstr>
      <vt:lpstr>LXC/LXD</vt:lpstr>
      <vt:lpstr>Docker</vt:lpstr>
      <vt:lpstr>OCI - Open Container Initiative</vt:lpstr>
      <vt:lpstr>Docker? containerd? runc?</vt:lpstr>
      <vt:lpstr>Podman, Buildah, CRI-O</vt:lpstr>
      <vt:lpstr>Терминология Docker</vt:lpstr>
      <vt:lpstr>Docker образ (препарируем busybox)</vt:lpstr>
      <vt:lpstr>OverlayFS</vt:lpstr>
      <vt:lpstr>Запуск контейнера из образа</vt:lpstr>
      <vt:lpstr>Смотрим отличия от образа</vt:lpstr>
      <vt:lpstr>Docker registry</vt:lpstr>
      <vt:lpstr>Docker образ и registry</vt:lpstr>
      <vt:lpstr>Docker push</vt:lpstr>
      <vt:lpstr>Запуск контейнера из образа</vt:lpstr>
      <vt:lpstr>Основные команды</vt:lpstr>
      <vt:lpstr>Docker и данные</vt:lpstr>
      <vt:lpstr>Типы volume</vt:lpstr>
      <vt:lpstr>Bind volume</vt:lpstr>
      <vt:lpstr>Стандартный docker volume</vt:lpstr>
      <vt:lpstr>Docker и сеть</vt:lpstr>
      <vt:lpstr>Создание своего образа</vt:lpstr>
      <vt:lpstr>buildx</vt:lpstr>
      <vt:lpstr>Основы Dockerfile</vt:lpstr>
      <vt:lpstr>Презентация PowerPoint</vt:lpstr>
      <vt:lpstr>Использование слоев</vt:lpstr>
      <vt:lpstr>Использование слоев (часть 2)</vt:lpstr>
      <vt:lpstr>Слои и кеш</vt:lpstr>
      <vt:lpstr>Много слоев с кешом или минимизировать размер?!</vt:lpstr>
      <vt:lpstr>Лайфхак с компилируемыми приложениями</vt:lpstr>
      <vt:lpstr>Best practice</vt:lpstr>
      <vt:lpstr>У вас шизофрения, если вы…</vt:lpstr>
      <vt:lpstr>12 факторное приложение</vt:lpstr>
      <vt:lpstr>Docker – сетевое взаимодействие</vt:lpstr>
      <vt:lpstr>Docker – сетевое взаимодействие</vt:lpstr>
      <vt:lpstr>Docker Network Drivers</vt:lpstr>
      <vt:lpstr>Docker – Bridge Network</vt:lpstr>
      <vt:lpstr>Docker – Bridge Network</vt:lpstr>
      <vt:lpstr>Пример работы контейнеров с сетью</vt:lpstr>
      <vt:lpstr>Пример работы контейнеров с сетью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2018-02-13T00:36:34Z</dcterms:created>
  <dcterms:modified xsi:type="dcterms:W3CDTF">2025-09-19T08:49:12Z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